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diagrams/data1.xml" ContentType="application/vnd.openxmlformats-officedocument.drawingml.diagramData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9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1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diagrams/quickStyle1.xml" ContentType="application/vnd.openxmlformats-officedocument.drawingml.diagramStyle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6" r:id="rId5"/>
    <p:sldId id="273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2" r:id="rId16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6CCD48-9FD6-4DE6-BAC4-A4634246D73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1ADF9884-0266-42C9-801B-5F1041305593}">
      <dgm:prSet phldrT="[Text]"/>
      <dgm:spPr>
        <a:solidFill>
          <a:schemeClr val="accent5">
            <a:lumMod val="60000"/>
            <a:lumOff val="40000"/>
          </a:schemeClr>
        </a:solidFill>
        <a:ln>
          <a:solidFill>
            <a:schemeClr val="tx1"/>
          </a:solidFill>
        </a:ln>
      </dgm:spPr>
      <dgm:t>
        <a:bodyPr/>
        <a:lstStyle/>
        <a:p>
          <a:pPr rtl="1">
            <a:lnSpc>
              <a:spcPct val="150000"/>
            </a:lnSpc>
          </a:pPr>
          <a:r>
            <a:rPr lang="fa-IR" b="1" dirty="0" smtClean="0">
              <a:solidFill>
                <a:schemeClr val="tx1"/>
              </a:solidFill>
              <a:cs typeface="B Yagut" pitchFamily="2" charset="-78"/>
            </a:rPr>
            <a:t>روش های موضعی</a:t>
          </a:r>
          <a:endParaRPr lang="fa-IR" b="1" dirty="0">
            <a:solidFill>
              <a:schemeClr val="tx1"/>
            </a:solidFill>
            <a:cs typeface="B Yagut" pitchFamily="2" charset="-78"/>
          </a:endParaRPr>
        </a:p>
      </dgm:t>
    </dgm:pt>
    <dgm:pt modelId="{A9D9D16E-4DFC-47E4-A089-0408D3027FDC}" type="parTrans" cxnId="{69C1C278-614A-49C8-9AFF-A5BA3D29BB7F}">
      <dgm:prSet/>
      <dgm:spPr/>
      <dgm:t>
        <a:bodyPr/>
        <a:lstStyle/>
        <a:p>
          <a:pPr rtl="1">
            <a:lnSpc>
              <a:spcPct val="150000"/>
            </a:lnSpc>
          </a:pPr>
          <a:endParaRPr lang="fa-IR"/>
        </a:p>
      </dgm:t>
    </dgm:pt>
    <dgm:pt modelId="{717FA60B-9942-43DB-A1C6-D8AB862C84B5}" type="sibTrans" cxnId="{69C1C278-614A-49C8-9AFF-A5BA3D29BB7F}">
      <dgm:prSet/>
      <dgm:spPr/>
      <dgm:t>
        <a:bodyPr/>
        <a:lstStyle/>
        <a:p>
          <a:pPr rtl="1">
            <a:lnSpc>
              <a:spcPct val="150000"/>
            </a:lnSpc>
          </a:pPr>
          <a:endParaRPr lang="fa-IR"/>
        </a:p>
      </dgm:t>
    </dgm:pt>
    <dgm:pt modelId="{0F672163-3430-4F11-B93F-B5790E279E01}">
      <dgm:prSet phldrT="[Text]" custT="1"/>
      <dgm:spPr/>
      <dgm:t>
        <a:bodyPr/>
        <a:lstStyle/>
        <a:p>
          <a:pPr algn="r" rtl="1">
            <a:lnSpc>
              <a:spcPct val="150000"/>
            </a:lnSpc>
          </a:pPr>
          <a:r>
            <a:rPr lang="fa-IR" sz="1800" b="1" i="0" u="none" dirty="0" smtClean="0">
              <a:cs typeface="B Yagut" pitchFamily="2" charset="-78"/>
            </a:rPr>
            <a:t>دهانشویه سدیم فلورا ید</a:t>
          </a:r>
          <a:endParaRPr lang="fa-IR" sz="1800" b="1" i="0" u="none" dirty="0">
            <a:cs typeface="B Yagut" pitchFamily="2" charset="-78"/>
          </a:endParaRPr>
        </a:p>
      </dgm:t>
    </dgm:pt>
    <dgm:pt modelId="{A44EF3B1-4A52-4BF8-B028-9EE1368F0582}" type="parTrans" cxnId="{F092F4D5-71C4-4EC4-AE76-0D80C9F37DD4}">
      <dgm:prSet/>
      <dgm:spPr/>
      <dgm:t>
        <a:bodyPr/>
        <a:lstStyle/>
        <a:p>
          <a:pPr rtl="1">
            <a:lnSpc>
              <a:spcPct val="150000"/>
            </a:lnSpc>
          </a:pPr>
          <a:endParaRPr lang="fa-IR"/>
        </a:p>
      </dgm:t>
    </dgm:pt>
    <dgm:pt modelId="{3B2A9453-A977-4646-83A8-8530065BC49A}" type="sibTrans" cxnId="{F092F4D5-71C4-4EC4-AE76-0D80C9F37DD4}">
      <dgm:prSet/>
      <dgm:spPr/>
      <dgm:t>
        <a:bodyPr/>
        <a:lstStyle/>
        <a:p>
          <a:pPr rtl="1">
            <a:lnSpc>
              <a:spcPct val="150000"/>
            </a:lnSpc>
          </a:pPr>
          <a:endParaRPr lang="fa-IR"/>
        </a:p>
      </dgm:t>
    </dgm:pt>
    <dgm:pt modelId="{7AB40ACD-0A50-46CD-9114-1EA7EAFFB8A2}">
      <dgm:prSet phldrT="[Text]" custT="1"/>
      <dgm:spPr/>
      <dgm:t>
        <a:bodyPr/>
        <a:lstStyle/>
        <a:p>
          <a:pPr rtl="1">
            <a:lnSpc>
              <a:spcPct val="150000"/>
            </a:lnSpc>
          </a:pPr>
          <a:r>
            <a:rPr lang="fa-IR" sz="1800" b="1" dirty="0" smtClean="0">
              <a:cs typeface="B Yagut" pitchFamily="2" charset="-78"/>
            </a:rPr>
            <a:t>ژل و وارنیش  فلوراید</a:t>
          </a:r>
          <a:endParaRPr lang="fa-IR" sz="1800" b="1" dirty="0">
            <a:cs typeface="B Yagut" pitchFamily="2" charset="-78"/>
          </a:endParaRPr>
        </a:p>
      </dgm:t>
    </dgm:pt>
    <dgm:pt modelId="{767FA2A1-75B3-41D6-86A3-C6FC0F8188F3}" type="parTrans" cxnId="{EE0DB6F5-7A72-438E-8129-0953DB3B4C1C}">
      <dgm:prSet/>
      <dgm:spPr/>
      <dgm:t>
        <a:bodyPr/>
        <a:lstStyle/>
        <a:p>
          <a:pPr rtl="1">
            <a:lnSpc>
              <a:spcPct val="150000"/>
            </a:lnSpc>
          </a:pPr>
          <a:endParaRPr lang="fa-IR"/>
        </a:p>
      </dgm:t>
    </dgm:pt>
    <dgm:pt modelId="{8B417894-BE22-4D06-A91B-D678ADC9F400}" type="sibTrans" cxnId="{EE0DB6F5-7A72-438E-8129-0953DB3B4C1C}">
      <dgm:prSet/>
      <dgm:spPr/>
      <dgm:t>
        <a:bodyPr/>
        <a:lstStyle/>
        <a:p>
          <a:pPr rtl="1">
            <a:lnSpc>
              <a:spcPct val="150000"/>
            </a:lnSpc>
          </a:pPr>
          <a:endParaRPr lang="fa-IR"/>
        </a:p>
      </dgm:t>
    </dgm:pt>
    <dgm:pt modelId="{9EFDC56F-6140-44A8-B1BC-F344C5F0A3A3}">
      <dgm:prSet phldrT="[Text]" custT="1"/>
      <dgm:spPr>
        <a:solidFill>
          <a:schemeClr val="accent5">
            <a:lumMod val="60000"/>
            <a:lumOff val="40000"/>
          </a:schemeClr>
        </a:solidFill>
        <a:ln>
          <a:solidFill>
            <a:schemeClr val="tx1"/>
          </a:solidFill>
        </a:ln>
      </dgm:spPr>
      <dgm:t>
        <a:bodyPr/>
        <a:lstStyle/>
        <a:p>
          <a:pPr rtl="1">
            <a:lnSpc>
              <a:spcPct val="150000"/>
            </a:lnSpc>
          </a:pPr>
          <a:r>
            <a:rPr lang="fa-IR" sz="2700" b="1" dirty="0" smtClean="0">
              <a:solidFill>
                <a:schemeClr val="tx1"/>
              </a:solidFill>
              <a:cs typeface="B Yagut" pitchFamily="2" charset="-78"/>
            </a:rPr>
            <a:t>روش های خوراکی</a:t>
          </a:r>
          <a:endParaRPr lang="fa-IR" sz="2700" b="1" dirty="0">
            <a:solidFill>
              <a:schemeClr val="tx1"/>
            </a:solidFill>
            <a:cs typeface="B Yagut" pitchFamily="2" charset="-78"/>
          </a:endParaRPr>
        </a:p>
      </dgm:t>
    </dgm:pt>
    <dgm:pt modelId="{ED7E7727-77B1-48F3-BDD1-0B91E5AB0607}" type="parTrans" cxnId="{2C6FE9EA-2B94-4459-80E1-F21581BD9284}">
      <dgm:prSet/>
      <dgm:spPr/>
      <dgm:t>
        <a:bodyPr/>
        <a:lstStyle/>
        <a:p>
          <a:pPr rtl="1">
            <a:lnSpc>
              <a:spcPct val="150000"/>
            </a:lnSpc>
          </a:pPr>
          <a:endParaRPr lang="fa-IR"/>
        </a:p>
      </dgm:t>
    </dgm:pt>
    <dgm:pt modelId="{223C7816-108A-48F9-873A-9E4E5178EC98}" type="sibTrans" cxnId="{2C6FE9EA-2B94-4459-80E1-F21581BD9284}">
      <dgm:prSet/>
      <dgm:spPr/>
      <dgm:t>
        <a:bodyPr/>
        <a:lstStyle/>
        <a:p>
          <a:pPr rtl="1">
            <a:lnSpc>
              <a:spcPct val="150000"/>
            </a:lnSpc>
          </a:pPr>
          <a:endParaRPr lang="fa-IR"/>
        </a:p>
      </dgm:t>
    </dgm:pt>
    <dgm:pt modelId="{3400561D-CC5B-4B29-A376-9E1196DEB3C1}">
      <dgm:prSet phldrT="[Text]" custT="1"/>
      <dgm:spPr/>
      <dgm:t>
        <a:bodyPr/>
        <a:lstStyle/>
        <a:p>
          <a:pPr rtl="1">
            <a:lnSpc>
              <a:spcPct val="150000"/>
            </a:lnSpc>
          </a:pPr>
          <a:r>
            <a:rPr lang="fa-IR" sz="1800" b="1" dirty="0" smtClean="0">
              <a:cs typeface="B Yagut" pitchFamily="2" charset="-78"/>
            </a:rPr>
            <a:t>افزودن فلوراید به نمک،شیرو</a:t>
          </a:r>
          <a:r>
            <a:rPr lang="fa-IR" sz="1400" b="1" dirty="0" smtClean="0">
              <a:cs typeface="B Yagut" pitchFamily="2" charset="-78"/>
            </a:rPr>
            <a:t>... </a:t>
          </a:r>
          <a:endParaRPr lang="fa-IR" sz="1400" b="1" dirty="0">
            <a:cs typeface="B Yagut" pitchFamily="2" charset="-78"/>
          </a:endParaRPr>
        </a:p>
      </dgm:t>
    </dgm:pt>
    <dgm:pt modelId="{05C6F196-C29B-4976-BA86-F6FBFF58D233}" type="parTrans" cxnId="{D69590F1-7A0F-4F38-9A89-E8D161D05E83}">
      <dgm:prSet/>
      <dgm:spPr/>
      <dgm:t>
        <a:bodyPr/>
        <a:lstStyle/>
        <a:p>
          <a:pPr rtl="1">
            <a:lnSpc>
              <a:spcPct val="150000"/>
            </a:lnSpc>
          </a:pPr>
          <a:endParaRPr lang="fa-IR"/>
        </a:p>
      </dgm:t>
    </dgm:pt>
    <dgm:pt modelId="{95F4693D-3428-444B-B0A4-72050CCEFDEC}" type="sibTrans" cxnId="{D69590F1-7A0F-4F38-9A89-E8D161D05E83}">
      <dgm:prSet/>
      <dgm:spPr/>
      <dgm:t>
        <a:bodyPr/>
        <a:lstStyle/>
        <a:p>
          <a:pPr rtl="1">
            <a:lnSpc>
              <a:spcPct val="150000"/>
            </a:lnSpc>
          </a:pPr>
          <a:endParaRPr lang="fa-IR"/>
        </a:p>
      </dgm:t>
    </dgm:pt>
    <dgm:pt modelId="{0EDB1CA3-BFD4-44DE-AA4A-87A4D7C9CC70}">
      <dgm:prSet phldrT="[Text]" custT="1"/>
      <dgm:spPr/>
      <dgm:t>
        <a:bodyPr/>
        <a:lstStyle/>
        <a:p>
          <a:pPr rtl="1">
            <a:lnSpc>
              <a:spcPct val="150000"/>
            </a:lnSpc>
          </a:pPr>
          <a:r>
            <a:rPr lang="fa-IR" sz="1800" b="1" dirty="0" smtClean="0">
              <a:cs typeface="B Yagut" pitchFamily="2" charset="-78"/>
            </a:rPr>
            <a:t>استفاده از قرص وقطره فلوراید</a:t>
          </a:r>
          <a:endParaRPr lang="fa-IR" sz="1800" b="1" dirty="0">
            <a:cs typeface="B Yagut" pitchFamily="2" charset="-78"/>
          </a:endParaRPr>
        </a:p>
      </dgm:t>
    </dgm:pt>
    <dgm:pt modelId="{C0E9BA56-62F2-4DD1-81FC-844AF63E99CD}" type="parTrans" cxnId="{16FC35AC-FB6F-4BA3-BCFE-56E012C07AC1}">
      <dgm:prSet/>
      <dgm:spPr/>
      <dgm:t>
        <a:bodyPr/>
        <a:lstStyle/>
        <a:p>
          <a:pPr rtl="1">
            <a:lnSpc>
              <a:spcPct val="150000"/>
            </a:lnSpc>
          </a:pPr>
          <a:endParaRPr lang="fa-IR"/>
        </a:p>
      </dgm:t>
    </dgm:pt>
    <dgm:pt modelId="{5C7AD737-E7A8-4CD6-A017-207C66B5ADB3}" type="sibTrans" cxnId="{16FC35AC-FB6F-4BA3-BCFE-56E012C07AC1}">
      <dgm:prSet/>
      <dgm:spPr/>
      <dgm:t>
        <a:bodyPr/>
        <a:lstStyle/>
        <a:p>
          <a:pPr rtl="1">
            <a:lnSpc>
              <a:spcPct val="150000"/>
            </a:lnSpc>
          </a:pPr>
          <a:endParaRPr lang="fa-IR"/>
        </a:p>
      </dgm:t>
    </dgm:pt>
    <dgm:pt modelId="{A64CBCE6-780C-4733-9F2F-ACF6A138FE33}">
      <dgm:prSet custT="1"/>
      <dgm:spPr/>
      <dgm:t>
        <a:bodyPr/>
        <a:lstStyle/>
        <a:p>
          <a:pPr rtl="1">
            <a:lnSpc>
              <a:spcPct val="150000"/>
            </a:lnSpc>
          </a:pPr>
          <a:r>
            <a:rPr lang="fa-IR" sz="1800" b="1" dirty="0" smtClean="0">
              <a:cs typeface="B Yagut" pitchFamily="2" charset="-78"/>
            </a:rPr>
            <a:t>خمیر د ندان حاوی فلوراید</a:t>
          </a:r>
          <a:endParaRPr lang="fa-IR" sz="1800" b="1" dirty="0">
            <a:cs typeface="B Yagut" pitchFamily="2" charset="-78"/>
          </a:endParaRPr>
        </a:p>
      </dgm:t>
    </dgm:pt>
    <dgm:pt modelId="{B395C08A-C500-4EA5-871F-129DA1AF7DFD}" type="parTrans" cxnId="{22752691-52BE-485A-B3BB-263CE9EF1E89}">
      <dgm:prSet/>
      <dgm:spPr/>
      <dgm:t>
        <a:bodyPr/>
        <a:lstStyle/>
        <a:p>
          <a:pPr rtl="1">
            <a:lnSpc>
              <a:spcPct val="150000"/>
            </a:lnSpc>
          </a:pPr>
          <a:endParaRPr lang="fa-IR"/>
        </a:p>
      </dgm:t>
    </dgm:pt>
    <dgm:pt modelId="{27417E5F-AA4B-4EFD-B9EE-44D0FDAB03CF}" type="sibTrans" cxnId="{22752691-52BE-485A-B3BB-263CE9EF1E89}">
      <dgm:prSet/>
      <dgm:spPr/>
      <dgm:t>
        <a:bodyPr/>
        <a:lstStyle/>
        <a:p>
          <a:pPr rtl="1">
            <a:lnSpc>
              <a:spcPct val="150000"/>
            </a:lnSpc>
          </a:pPr>
          <a:endParaRPr lang="fa-IR"/>
        </a:p>
      </dgm:t>
    </dgm:pt>
    <dgm:pt modelId="{7B68F25A-EA59-4586-B381-02155B23978E}">
      <dgm:prSet custT="1"/>
      <dgm:spPr/>
      <dgm:t>
        <a:bodyPr/>
        <a:lstStyle/>
        <a:p>
          <a:pPr rtl="1">
            <a:lnSpc>
              <a:spcPct val="150000"/>
            </a:lnSpc>
          </a:pPr>
          <a:r>
            <a:rPr lang="fa-IR" sz="1800" b="1" dirty="0" smtClean="0">
              <a:cs typeface="B Yagut" pitchFamily="2" charset="-78"/>
            </a:rPr>
            <a:t>افزودن فلوراید به آب آشامیدنی</a:t>
          </a:r>
          <a:endParaRPr lang="fa-IR" sz="1800" b="1" dirty="0">
            <a:cs typeface="B Yagut" pitchFamily="2" charset="-78"/>
          </a:endParaRPr>
        </a:p>
      </dgm:t>
    </dgm:pt>
    <dgm:pt modelId="{58632CCB-EB92-44AB-8FF5-60A2A31BF9C5}" type="sibTrans" cxnId="{99EC375B-E70A-4E13-9C72-433EBB166436}">
      <dgm:prSet/>
      <dgm:spPr/>
      <dgm:t>
        <a:bodyPr/>
        <a:lstStyle/>
        <a:p>
          <a:pPr rtl="1">
            <a:lnSpc>
              <a:spcPct val="150000"/>
            </a:lnSpc>
          </a:pPr>
          <a:endParaRPr lang="fa-IR"/>
        </a:p>
      </dgm:t>
    </dgm:pt>
    <dgm:pt modelId="{A944ACDB-B80E-4E40-B609-77AEA6DF25FD}" type="parTrans" cxnId="{99EC375B-E70A-4E13-9C72-433EBB166436}">
      <dgm:prSet/>
      <dgm:spPr/>
      <dgm:t>
        <a:bodyPr/>
        <a:lstStyle/>
        <a:p>
          <a:pPr rtl="1">
            <a:lnSpc>
              <a:spcPct val="150000"/>
            </a:lnSpc>
          </a:pPr>
          <a:endParaRPr lang="fa-IR"/>
        </a:p>
      </dgm:t>
    </dgm:pt>
    <dgm:pt modelId="{0DC96CFF-E262-4B45-87D8-53FFDEF37BCC}" type="pres">
      <dgm:prSet presAssocID="{766CCD48-9FD6-4DE6-BAC4-A4634246D73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4AEA4650-E0F4-49E0-BB9E-9574CD7401D3}" type="pres">
      <dgm:prSet presAssocID="{1ADF9884-0266-42C9-801B-5F1041305593}" presName="root" presStyleCnt="0"/>
      <dgm:spPr/>
    </dgm:pt>
    <dgm:pt modelId="{07152565-FE95-4B31-A881-981C2E06160F}" type="pres">
      <dgm:prSet presAssocID="{1ADF9884-0266-42C9-801B-5F1041305593}" presName="rootComposite" presStyleCnt="0"/>
      <dgm:spPr/>
    </dgm:pt>
    <dgm:pt modelId="{953738D6-B165-4D32-B1AB-5C535E0E1E17}" type="pres">
      <dgm:prSet presAssocID="{1ADF9884-0266-42C9-801B-5F1041305593}" presName="rootText" presStyleLbl="node1" presStyleIdx="0" presStyleCnt="2" custScaleX="146880" custScaleY="107494"/>
      <dgm:spPr/>
      <dgm:t>
        <a:bodyPr/>
        <a:lstStyle/>
        <a:p>
          <a:pPr rtl="1"/>
          <a:endParaRPr lang="fa-IR"/>
        </a:p>
      </dgm:t>
    </dgm:pt>
    <dgm:pt modelId="{FEC66935-7921-4DE4-8199-B605683D7B34}" type="pres">
      <dgm:prSet presAssocID="{1ADF9884-0266-42C9-801B-5F1041305593}" presName="rootConnector" presStyleLbl="node1" presStyleIdx="0" presStyleCnt="2"/>
      <dgm:spPr/>
      <dgm:t>
        <a:bodyPr/>
        <a:lstStyle/>
        <a:p>
          <a:pPr rtl="1"/>
          <a:endParaRPr lang="fa-IR"/>
        </a:p>
      </dgm:t>
    </dgm:pt>
    <dgm:pt modelId="{2E2B7C9A-FE54-413C-B611-A5F9C57BBB9C}" type="pres">
      <dgm:prSet presAssocID="{1ADF9884-0266-42C9-801B-5F1041305593}" presName="childShape" presStyleCnt="0"/>
      <dgm:spPr/>
    </dgm:pt>
    <dgm:pt modelId="{B1335A33-0AC9-4C9F-9237-CC9ECE533284}" type="pres">
      <dgm:prSet presAssocID="{A44EF3B1-4A52-4BF8-B028-9EE1368F0582}" presName="Name13" presStyleLbl="parChTrans1D2" presStyleIdx="0" presStyleCnt="6"/>
      <dgm:spPr/>
      <dgm:t>
        <a:bodyPr/>
        <a:lstStyle/>
        <a:p>
          <a:pPr rtl="1"/>
          <a:endParaRPr lang="fa-IR"/>
        </a:p>
      </dgm:t>
    </dgm:pt>
    <dgm:pt modelId="{06F3E6CB-0F77-4475-9048-1E9C4B6DF1C4}" type="pres">
      <dgm:prSet presAssocID="{0F672163-3430-4F11-B93F-B5790E279E01}" presName="childText" presStyleLbl="bgAcc1" presStyleIdx="0" presStyleCnt="6" custScaleX="164392" custScaleY="10284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EE667CA-4EB3-4AA5-BBD4-B2A08B9B4EDC}" type="pres">
      <dgm:prSet presAssocID="{B395C08A-C500-4EA5-871F-129DA1AF7DFD}" presName="Name13" presStyleLbl="parChTrans1D2" presStyleIdx="1" presStyleCnt="6"/>
      <dgm:spPr/>
      <dgm:t>
        <a:bodyPr/>
        <a:lstStyle/>
        <a:p>
          <a:pPr rtl="1"/>
          <a:endParaRPr lang="fa-IR"/>
        </a:p>
      </dgm:t>
    </dgm:pt>
    <dgm:pt modelId="{0A4FF598-3457-4C7E-BD66-1622F9D525B1}" type="pres">
      <dgm:prSet presAssocID="{A64CBCE6-780C-4733-9F2F-ACF6A138FE33}" presName="childText" presStyleLbl="bgAcc1" presStyleIdx="1" presStyleCnt="6" custScaleX="164392" custScaleY="11488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032EA8E-2A0B-4C9B-BDD4-039B1926AEEE}" type="pres">
      <dgm:prSet presAssocID="{767FA2A1-75B3-41D6-86A3-C6FC0F8188F3}" presName="Name13" presStyleLbl="parChTrans1D2" presStyleIdx="2" presStyleCnt="6"/>
      <dgm:spPr/>
      <dgm:t>
        <a:bodyPr/>
        <a:lstStyle/>
        <a:p>
          <a:pPr rtl="1"/>
          <a:endParaRPr lang="fa-IR"/>
        </a:p>
      </dgm:t>
    </dgm:pt>
    <dgm:pt modelId="{2AAC49D3-72E8-45C0-AEDE-019EDD70643E}" type="pres">
      <dgm:prSet presAssocID="{7AB40ACD-0A50-46CD-9114-1EA7EAFFB8A2}" presName="childText" presStyleLbl="bgAcc1" presStyleIdx="2" presStyleCnt="6" custScaleX="164272" custScaleY="141356" custLinFactNeighborX="250" custLinFactNeighborY="-918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912215D-0112-4638-8BE5-F083FE13E665}" type="pres">
      <dgm:prSet presAssocID="{9EFDC56F-6140-44A8-B1BC-F344C5F0A3A3}" presName="root" presStyleCnt="0"/>
      <dgm:spPr/>
    </dgm:pt>
    <dgm:pt modelId="{8F2F3998-95F3-40E8-AB74-72BBCFC5D297}" type="pres">
      <dgm:prSet presAssocID="{9EFDC56F-6140-44A8-B1BC-F344C5F0A3A3}" presName="rootComposite" presStyleCnt="0"/>
      <dgm:spPr/>
    </dgm:pt>
    <dgm:pt modelId="{4B7EBEAE-81E9-490E-9A24-ABE58C669C30}" type="pres">
      <dgm:prSet presAssocID="{9EFDC56F-6140-44A8-B1BC-F344C5F0A3A3}" presName="rootText" presStyleLbl="node1" presStyleIdx="1" presStyleCnt="2" custScaleX="152016" custLinFactNeighborX="-1625" custLinFactNeighborY="3315"/>
      <dgm:spPr/>
      <dgm:t>
        <a:bodyPr/>
        <a:lstStyle/>
        <a:p>
          <a:pPr rtl="1"/>
          <a:endParaRPr lang="fa-IR"/>
        </a:p>
      </dgm:t>
    </dgm:pt>
    <dgm:pt modelId="{1CF80B40-9950-444D-9971-81F04C167AAF}" type="pres">
      <dgm:prSet presAssocID="{9EFDC56F-6140-44A8-B1BC-F344C5F0A3A3}" presName="rootConnector" presStyleLbl="node1" presStyleIdx="1" presStyleCnt="2"/>
      <dgm:spPr/>
      <dgm:t>
        <a:bodyPr/>
        <a:lstStyle/>
        <a:p>
          <a:pPr rtl="1"/>
          <a:endParaRPr lang="fa-IR"/>
        </a:p>
      </dgm:t>
    </dgm:pt>
    <dgm:pt modelId="{6D24B00D-A157-496E-831A-9B7166D449CE}" type="pres">
      <dgm:prSet presAssocID="{9EFDC56F-6140-44A8-B1BC-F344C5F0A3A3}" presName="childShape" presStyleCnt="0"/>
      <dgm:spPr/>
    </dgm:pt>
    <dgm:pt modelId="{E49AD7F9-B120-4AD3-B443-4854F3BB84A8}" type="pres">
      <dgm:prSet presAssocID="{05C6F196-C29B-4976-BA86-F6FBFF58D233}" presName="Name13" presStyleLbl="parChTrans1D2" presStyleIdx="3" presStyleCnt="6"/>
      <dgm:spPr/>
      <dgm:t>
        <a:bodyPr/>
        <a:lstStyle/>
        <a:p>
          <a:pPr rtl="1"/>
          <a:endParaRPr lang="fa-IR"/>
        </a:p>
      </dgm:t>
    </dgm:pt>
    <dgm:pt modelId="{CB1C7E3D-F008-47BB-B305-2921FAEFFE31}" type="pres">
      <dgm:prSet presAssocID="{3400561D-CC5B-4B29-A376-9E1196DEB3C1}" presName="childText" presStyleLbl="bgAcc1" presStyleIdx="3" presStyleCnt="6" custScaleX="161970" custScaleY="111710" custLinFactNeighborX="1906" custLinFactNeighborY="-114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279567B-EC97-4EB9-B34F-5ACAC7296F40}" type="pres">
      <dgm:prSet presAssocID="{A944ACDB-B80E-4E40-B609-77AEA6DF25FD}" presName="Name13" presStyleLbl="parChTrans1D2" presStyleIdx="4" presStyleCnt="6"/>
      <dgm:spPr/>
      <dgm:t>
        <a:bodyPr/>
        <a:lstStyle/>
        <a:p>
          <a:pPr rtl="1"/>
          <a:endParaRPr lang="fa-IR"/>
        </a:p>
      </dgm:t>
    </dgm:pt>
    <dgm:pt modelId="{CC0A07DE-A571-492B-980F-914F5EAF447F}" type="pres">
      <dgm:prSet presAssocID="{7B68F25A-EA59-4586-B381-02155B23978E}" presName="childText" presStyleLbl="bgAcc1" presStyleIdx="4" presStyleCnt="6" custScaleX="168070" custScaleY="110969" custLinFactNeighborX="-1144" custLinFactNeighborY="239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1DC1662-1EE7-41DE-9683-BE781E984A1D}" type="pres">
      <dgm:prSet presAssocID="{C0E9BA56-62F2-4DD1-81FC-844AF63E99CD}" presName="Name13" presStyleLbl="parChTrans1D2" presStyleIdx="5" presStyleCnt="6"/>
      <dgm:spPr/>
      <dgm:t>
        <a:bodyPr/>
        <a:lstStyle/>
        <a:p>
          <a:pPr rtl="1"/>
          <a:endParaRPr lang="fa-IR"/>
        </a:p>
      </dgm:t>
    </dgm:pt>
    <dgm:pt modelId="{F2DDBBAD-4785-4D87-9145-269A048C5C83}" type="pres">
      <dgm:prSet presAssocID="{0EDB1CA3-BFD4-44DE-AA4A-87A4D7C9CC70}" presName="childText" presStyleLbl="bgAcc1" presStyleIdx="5" presStyleCnt="6" custScaleX="165782" custScaleY="119785" custLinFactNeighborX="1527" custLinFactNeighborY="-162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F092F4D5-71C4-4EC4-AE76-0D80C9F37DD4}" srcId="{1ADF9884-0266-42C9-801B-5F1041305593}" destId="{0F672163-3430-4F11-B93F-B5790E279E01}" srcOrd="0" destOrd="0" parTransId="{A44EF3B1-4A52-4BF8-B028-9EE1368F0582}" sibTransId="{3B2A9453-A977-4646-83A8-8530065BC49A}"/>
    <dgm:cxn modelId="{9DCCCFC5-0D9A-4685-AC63-3C7E6C84F364}" type="presOf" srcId="{9EFDC56F-6140-44A8-B1BC-F344C5F0A3A3}" destId="{4B7EBEAE-81E9-490E-9A24-ABE58C669C30}" srcOrd="0" destOrd="0" presId="urn:microsoft.com/office/officeart/2005/8/layout/hierarchy3"/>
    <dgm:cxn modelId="{3B4E4038-BD6F-4C21-86C9-9C4418074958}" type="presOf" srcId="{767FA2A1-75B3-41D6-86A3-C6FC0F8188F3}" destId="{B032EA8E-2A0B-4C9B-BDD4-039B1926AEEE}" srcOrd="0" destOrd="0" presId="urn:microsoft.com/office/officeart/2005/8/layout/hierarchy3"/>
    <dgm:cxn modelId="{2C6FE9EA-2B94-4459-80E1-F21581BD9284}" srcId="{766CCD48-9FD6-4DE6-BAC4-A4634246D733}" destId="{9EFDC56F-6140-44A8-B1BC-F344C5F0A3A3}" srcOrd="1" destOrd="0" parTransId="{ED7E7727-77B1-48F3-BDD1-0B91E5AB0607}" sibTransId="{223C7816-108A-48F9-873A-9E4E5178EC98}"/>
    <dgm:cxn modelId="{69C1C278-614A-49C8-9AFF-A5BA3D29BB7F}" srcId="{766CCD48-9FD6-4DE6-BAC4-A4634246D733}" destId="{1ADF9884-0266-42C9-801B-5F1041305593}" srcOrd="0" destOrd="0" parTransId="{A9D9D16E-4DFC-47E4-A089-0408D3027FDC}" sibTransId="{717FA60B-9942-43DB-A1C6-D8AB862C84B5}"/>
    <dgm:cxn modelId="{16FC35AC-FB6F-4BA3-BCFE-56E012C07AC1}" srcId="{9EFDC56F-6140-44A8-B1BC-F344C5F0A3A3}" destId="{0EDB1CA3-BFD4-44DE-AA4A-87A4D7C9CC70}" srcOrd="2" destOrd="0" parTransId="{C0E9BA56-62F2-4DD1-81FC-844AF63E99CD}" sibTransId="{5C7AD737-E7A8-4CD6-A017-207C66B5ADB3}"/>
    <dgm:cxn modelId="{61C1956D-2499-42D5-B50D-EB79AD0C22EF}" type="presOf" srcId="{A944ACDB-B80E-4E40-B609-77AEA6DF25FD}" destId="{9279567B-EC97-4EB9-B34F-5ACAC7296F40}" srcOrd="0" destOrd="0" presId="urn:microsoft.com/office/officeart/2005/8/layout/hierarchy3"/>
    <dgm:cxn modelId="{003ECDF1-0FEF-4091-8291-C262F8A327E5}" type="presOf" srcId="{7AB40ACD-0A50-46CD-9114-1EA7EAFFB8A2}" destId="{2AAC49D3-72E8-45C0-AEDE-019EDD70643E}" srcOrd="0" destOrd="0" presId="urn:microsoft.com/office/officeart/2005/8/layout/hierarchy3"/>
    <dgm:cxn modelId="{3ADF8D8F-D3AB-4963-A461-B0E95D488440}" type="presOf" srcId="{B395C08A-C500-4EA5-871F-129DA1AF7DFD}" destId="{1EE667CA-4EB3-4AA5-BBD4-B2A08B9B4EDC}" srcOrd="0" destOrd="0" presId="urn:microsoft.com/office/officeart/2005/8/layout/hierarchy3"/>
    <dgm:cxn modelId="{4C821AD3-BF18-46A1-A264-AC5512EE57A8}" type="presOf" srcId="{9EFDC56F-6140-44A8-B1BC-F344C5F0A3A3}" destId="{1CF80B40-9950-444D-9971-81F04C167AAF}" srcOrd="1" destOrd="0" presId="urn:microsoft.com/office/officeart/2005/8/layout/hierarchy3"/>
    <dgm:cxn modelId="{9BF53203-3852-41AD-B92D-18D810E692E6}" type="presOf" srcId="{3400561D-CC5B-4B29-A376-9E1196DEB3C1}" destId="{CB1C7E3D-F008-47BB-B305-2921FAEFFE31}" srcOrd="0" destOrd="0" presId="urn:microsoft.com/office/officeart/2005/8/layout/hierarchy3"/>
    <dgm:cxn modelId="{C4B9A13D-B72F-4C9E-86AB-8F9593BA7074}" type="presOf" srcId="{7B68F25A-EA59-4586-B381-02155B23978E}" destId="{CC0A07DE-A571-492B-980F-914F5EAF447F}" srcOrd="0" destOrd="0" presId="urn:microsoft.com/office/officeart/2005/8/layout/hierarchy3"/>
    <dgm:cxn modelId="{1A35E6BF-FC03-46D1-818C-14CA2F815155}" type="presOf" srcId="{766CCD48-9FD6-4DE6-BAC4-A4634246D733}" destId="{0DC96CFF-E262-4B45-87D8-53FFDEF37BCC}" srcOrd="0" destOrd="0" presId="urn:microsoft.com/office/officeart/2005/8/layout/hierarchy3"/>
    <dgm:cxn modelId="{99EC375B-E70A-4E13-9C72-433EBB166436}" srcId="{9EFDC56F-6140-44A8-B1BC-F344C5F0A3A3}" destId="{7B68F25A-EA59-4586-B381-02155B23978E}" srcOrd="1" destOrd="0" parTransId="{A944ACDB-B80E-4E40-B609-77AEA6DF25FD}" sibTransId="{58632CCB-EB92-44AB-8FF5-60A2A31BF9C5}"/>
    <dgm:cxn modelId="{3CC8F2B3-13FE-4F44-A697-C20AC5A4C4C3}" type="presOf" srcId="{0F672163-3430-4F11-B93F-B5790E279E01}" destId="{06F3E6CB-0F77-4475-9048-1E9C4B6DF1C4}" srcOrd="0" destOrd="0" presId="urn:microsoft.com/office/officeart/2005/8/layout/hierarchy3"/>
    <dgm:cxn modelId="{AD69376D-F7B8-482B-923C-B538AEF9679A}" type="presOf" srcId="{1ADF9884-0266-42C9-801B-5F1041305593}" destId="{FEC66935-7921-4DE4-8199-B605683D7B34}" srcOrd="1" destOrd="0" presId="urn:microsoft.com/office/officeart/2005/8/layout/hierarchy3"/>
    <dgm:cxn modelId="{EE0DB6F5-7A72-438E-8129-0953DB3B4C1C}" srcId="{1ADF9884-0266-42C9-801B-5F1041305593}" destId="{7AB40ACD-0A50-46CD-9114-1EA7EAFFB8A2}" srcOrd="2" destOrd="0" parTransId="{767FA2A1-75B3-41D6-86A3-C6FC0F8188F3}" sibTransId="{8B417894-BE22-4D06-A91B-D678ADC9F400}"/>
    <dgm:cxn modelId="{7EC37A75-FA50-4E76-AF79-55E859E2F7D2}" type="presOf" srcId="{C0E9BA56-62F2-4DD1-81FC-844AF63E99CD}" destId="{61DC1662-1EE7-41DE-9683-BE781E984A1D}" srcOrd="0" destOrd="0" presId="urn:microsoft.com/office/officeart/2005/8/layout/hierarchy3"/>
    <dgm:cxn modelId="{D69590F1-7A0F-4F38-9A89-E8D161D05E83}" srcId="{9EFDC56F-6140-44A8-B1BC-F344C5F0A3A3}" destId="{3400561D-CC5B-4B29-A376-9E1196DEB3C1}" srcOrd="0" destOrd="0" parTransId="{05C6F196-C29B-4976-BA86-F6FBFF58D233}" sibTransId="{95F4693D-3428-444B-B0A4-72050CCEFDEC}"/>
    <dgm:cxn modelId="{6305021F-B963-4C8F-9D0F-CF1D9804628B}" type="presOf" srcId="{0EDB1CA3-BFD4-44DE-AA4A-87A4D7C9CC70}" destId="{F2DDBBAD-4785-4D87-9145-269A048C5C83}" srcOrd="0" destOrd="0" presId="urn:microsoft.com/office/officeart/2005/8/layout/hierarchy3"/>
    <dgm:cxn modelId="{22752691-52BE-485A-B3BB-263CE9EF1E89}" srcId="{1ADF9884-0266-42C9-801B-5F1041305593}" destId="{A64CBCE6-780C-4733-9F2F-ACF6A138FE33}" srcOrd="1" destOrd="0" parTransId="{B395C08A-C500-4EA5-871F-129DA1AF7DFD}" sibTransId="{27417E5F-AA4B-4EFD-B9EE-44D0FDAB03CF}"/>
    <dgm:cxn modelId="{80F01635-434D-4D10-927A-83CC1CB3765E}" type="presOf" srcId="{1ADF9884-0266-42C9-801B-5F1041305593}" destId="{953738D6-B165-4D32-B1AB-5C535E0E1E17}" srcOrd="0" destOrd="0" presId="urn:microsoft.com/office/officeart/2005/8/layout/hierarchy3"/>
    <dgm:cxn modelId="{1FAD366C-E717-40ED-B49D-10B5CE05F46E}" type="presOf" srcId="{A44EF3B1-4A52-4BF8-B028-9EE1368F0582}" destId="{B1335A33-0AC9-4C9F-9237-CC9ECE533284}" srcOrd="0" destOrd="0" presId="urn:microsoft.com/office/officeart/2005/8/layout/hierarchy3"/>
    <dgm:cxn modelId="{CC6F99D0-5F46-4EAB-B45C-D525F0C6DD43}" type="presOf" srcId="{A64CBCE6-780C-4733-9F2F-ACF6A138FE33}" destId="{0A4FF598-3457-4C7E-BD66-1622F9D525B1}" srcOrd="0" destOrd="0" presId="urn:microsoft.com/office/officeart/2005/8/layout/hierarchy3"/>
    <dgm:cxn modelId="{7E548733-29D5-4E68-A94E-8CFC2CD70041}" type="presOf" srcId="{05C6F196-C29B-4976-BA86-F6FBFF58D233}" destId="{E49AD7F9-B120-4AD3-B443-4854F3BB84A8}" srcOrd="0" destOrd="0" presId="urn:microsoft.com/office/officeart/2005/8/layout/hierarchy3"/>
    <dgm:cxn modelId="{BED2382F-520A-4FB3-978E-8CFC3E724701}" type="presParOf" srcId="{0DC96CFF-E262-4B45-87D8-53FFDEF37BCC}" destId="{4AEA4650-E0F4-49E0-BB9E-9574CD7401D3}" srcOrd="0" destOrd="0" presId="urn:microsoft.com/office/officeart/2005/8/layout/hierarchy3"/>
    <dgm:cxn modelId="{ED85D0EB-3E5D-42F1-9F71-79949C3FC27A}" type="presParOf" srcId="{4AEA4650-E0F4-49E0-BB9E-9574CD7401D3}" destId="{07152565-FE95-4B31-A881-981C2E06160F}" srcOrd="0" destOrd="0" presId="urn:microsoft.com/office/officeart/2005/8/layout/hierarchy3"/>
    <dgm:cxn modelId="{660B0419-791B-4C0A-825D-9E001A051A7E}" type="presParOf" srcId="{07152565-FE95-4B31-A881-981C2E06160F}" destId="{953738D6-B165-4D32-B1AB-5C535E0E1E17}" srcOrd="0" destOrd="0" presId="urn:microsoft.com/office/officeart/2005/8/layout/hierarchy3"/>
    <dgm:cxn modelId="{CEEA173A-5367-4659-B617-75D3FFD4F22B}" type="presParOf" srcId="{07152565-FE95-4B31-A881-981C2E06160F}" destId="{FEC66935-7921-4DE4-8199-B605683D7B34}" srcOrd="1" destOrd="0" presId="urn:microsoft.com/office/officeart/2005/8/layout/hierarchy3"/>
    <dgm:cxn modelId="{1E354992-662E-4107-B629-5903F5AE7091}" type="presParOf" srcId="{4AEA4650-E0F4-49E0-BB9E-9574CD7401D3}" destId="{2E2B7C9A-FE54-413C-B611-A5F9C57BBB9C}" srcOrd="1" destOrd="0" presId="urn:microsoft.com/office/officeart/2005/8/layout/hierarchy3"/>
    <dgm:cxn modelId="{68A10D5F-2027-4F2E-9950-E15C4BD0C2B7}" type="presParOf" srcId="{2E2B7C9A-FE54-413C-B611-A5F9C57BBB9C}" destId="{B1335A33-0AC9-4C9F-9237-CC9ECE533284}" srcOrd="0" destOrd="0" presId="urn:microsoft.com/office/officeart/2005/8/layout/hierarchy3"/>
    <dgm:cxn modelId="{F43C161A-315A-4966-9215-2D3DB9BC6746}" type="presParOf" srcId="{2E2B7C9A-FE54-413C-B611-A5F9C57BBB9C}" destId="{06F3E6CB-0F77-4475-9048-1E9C4B6DF1C4}" srcOrd="1" destOrd="0" presId="urn:microsoft.com/office/officeart/2005/8/layout/hierarchy3"/>
    <dgm:cxn modelId="{36B235C9-DC02-4803-A53C-BBEE52280898}" type="presParOf" srcId="{2E2B7C9A-FE54-413C-B611-A5F9C57BBB9C}" destId="{1EE667CA-4EB3-4AA5-BBD4-B2A08B9B4EDC}" srcOrd="2" destOrd="0" presId="urn:microsoft.com/office/officeart/2005/8/layout/hierarchy3"/>
    <dgm:cxn modelId="{513AB172-0DD4-42CA-9802-A480AF29A84B}" type="presParOf" srcId="{2E2B7C9A-FE54-413C-B611-A5F9C57BBB9C}" destId="{0A4FF598-3457-4C7E-BD66-1622F9D525B1}" srcOrd="3" destOrd="0" presId="urn:microsoft.com/office/officeart/2005/8/layout/hierarchy3"/>
    <dgm:cxn modelId="{1C85C961-6E9C-4DD2-AF74-E0A2D3B5386A}" type="presParOf" srcId="{2E2B7C9A-FE54-413C-B611-A5F9C57BBB9C}" destId="{B032EA8E-2A0B-4C9B-BDD4-039B1926AEEE}" srcOrd="4" destOrd="0" presId="urn:microsoft.com/office/officeart/2005/8/layout/hierarchy3"/>
    <dgm:cxn modelId="{5BC12E2B-7502-42B1-80C9-42A6E4F6C4D5}" type="presParOf" srcId="{2E2B7C9A-FE54-413C-B611-A5F9C57BBB9C}" destId="{2AAC49D3-72E8-45C0-AEDE-019EDD70643E}" srcOrd="5" destOrd="0" presId="urn:microsoft.com/office/officeart/2005/8/layout/hierarchy3"/>
    <dgm:cxn modelId="{46C001E1-EA88-42BE-900D-4B48E15FCE44}" type="presParOf" srcId="{0DC96CFF-E262-4B45-87D8-53FFDEF37BCC}" destId="{9912215D-0112-4638-8BE5-F083FE13E665}" srcOrd="1" destOrd="0" presId="urn:microsoft.com/office/officeart/2005/8/layout/hierarchy3"/>
    <dgm:cxn modelId="{CE4D2E99-A6BF-44E2-9F12-D5ECCD4031C1}" type="presParOf" srcId="{9912215D-0112-4638-8BE5-F083FE13E665}" destId="{8F2F3998-95F3-40E8-AB74-72BBCFC5D297}" srcOrd="0" destOrd="0" presId="urn:microsoft.com/office/officeart/2005/8/layout/hierarchy3"/>
    <dgm:cxn modelId="{89A6F400-C9EE-4DB4-9BDF-141D468119F1}" type="presParOf" srcId="{8F2F3998-95F3-40E8-AB74-72BBCFC5D297}" destId="{4B7EBEAE-81E9-490E-9A24-ABE58C669C30}" srcOrd="0" destOrd="0" presId="urn:microsoft.com/office/officeart/2005/8/layout/hierarchy3"/>
    <dgm:cxn modelId="{7AF44779-AEDD-49C2-A766-D8C4898A2B2C}" type="presParOf" srcId="{8F2F3998-95F3-40E8-AB74-72BBCFC5D297}" destId="{1CF80B40-9950-444D-9971-81F04C167AAF}" srcOrd="1" destOrd="0" presId="urn:microsoft.com/office/officeart/2005/8/layout/hierarchy3"/>
    <dgm:cxn modelId="{C6F51561-C02C-4A01-9834-6792A7051DA1}" type="presParOf" srcId="{9912215D-0112-4638-8BE5-F083FE13E665}" destId="{6D24B00D-A157-496E-831A-9B7166D449CE}" srcOrd="1" destOrd="0" presId="urn:microsoft.com/office/officeart/2005/8/layout/hierarchy3"/>
    <dgm:cxn modelId="{B45D6A8D-D337-49E1-942C-C2842789BFE6}" type="presParOf" srcId="{6D24B00D-A157-496E-831A-9B7166D449CE}" destId="{E49AD7F9-B120-4AD3-B443-4854F3BB84A8}" srcOrd="0" destOrd="0" presId="urn:microsoft.com/office/officeart/2005/8/layout/hierarchy3"/>
    <dgm:cxn modelId="{545BB03B-D1D6-4D62-BE42-0A2FD50A6770}" type="presParOf" srcId="{6D24B00D-A157-496E-831A-9B7166D449CE}" destId="{CB1C7E3D-F008-47BB-B305-2921FAEFFE31}" srcOrd="1" destOrd="0" presId="urn:microsoft.com/office/officeart/2005/8/layout/hierarchy3"/>
    <dgm:cxn modelId="{5EBD5A30-735C-44BF-A73A-960784B0A9B4}" type="presParOf" srcId="{6D24B00D-A157-496E-831A-9B7166D449CE}" destId="{9279567B-EC97-4EB9-B34F-5ACAC7296F40}" srcOrd="2" destOrd="0" presId="urn:microsoft.com/office/officeart/2005/8/layout/hierarchy3"/>
    <dgm:cxn modelId="{A21507C0-87A6-4F87-8F29-9C410188F551}" type="presParOf" srcId="{6D24B00D-A157-496E-831A-9B7166D449CE}" destId="{CC0A07DE-A571-492B-980F-914F5EAF447F}" srcOrd="3" destOrd="0" presId="urn:microsoft.com/office/officeart/2005/8/layout/hierarchy3"/>
    <dgm:cxn modelId="{63EBEB34-9847-45E4-A0AD-7ACD881B8F81}" type="presParOf" srcId="{6D24B00D-A157-496E-831A-9B7166D449CE}" destId="{61DC1662-1EE7-41DE-9683-BE781E984A1D}" srcOrd="4" destOrd="0" presId="urn:microsoft.com/office/officeart/2005/8/layout/hierarchy3"/>
    <dgm:cxn modelId="{7CA739FB-FD70-4833-B2E2-F91471C4D317}" type="presParOf" srcId="{6D24B00D-A157-496E-831A-9B7166D449CE}" destId="{F2DDBBAD-4785-4D87-9145-269A048C5C83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3738D6-B165-4D32-B1AB-5C535E0E1E17}">
      <dsp:nvSpPr>
        <dsp:cNvPr id="0" name=""/>
        <dsp:cNvSpPr/>
      </dsp:nvSpPr>
      <dsp:spPr>
        <a:xfrm>
          <a:off x="1303653" y="2400"/>
          <a:ext cx="2452350" cy="897375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chemeClr val="tx1"/>
              </a:solidFill>
              <a:cs typeface="B Yagut" pitchFamily="2" charset="-78"/>
            </a:rPr>
            <a:t>روش های موضعی</a:t>
          </a:r>
          <a:endParaRPr lang="fa-IR" sz="2600" b="1" kern="1200" dirty="0">
            <a:solidFill>
              <a:schemeClr val="tx1"/>
            </a:solidFill>
            <a:cs typeface="B Yagut" pitchFamily="2" charset="-78"/>
          </a:endParaRPr>
        </a:p>
      </dsp:txBody>
      <dsp:txXfrm>
        <a:off x="1329936" y="28683"/>
        <a:ext cx="2399784" cy="844809"/>
      </dsp:txXfrm>
    </dsp:sp>
    <dsp:sp modelId="{B1335A33-0AC9-4C9F-9237-CC9ECE533284}">
      <dsp:nvSpPr>
        <dsp:cNvPr id="0" name=""/>
        <dsp:cNvSpPr/>
      </dsp:nvSpPr>
      <dsp:spPr>
        <a:xfrm>
          <a:off x="1548888" y="899775"/>
          <a:ext cx="245235" cy="6379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7981"/>
              </a:lnTo>
              <a:lnTo>
                <a:pt x="245235" y="6379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F3E6CB-0F77-4475-9048-1E9C4B6DF1C4}">
      <dsp:nvSpPr>
        <dsp:cNvPr id="0" name=""/>
        <dsp:cNvSpPr/>
      </dsp:nvSpPr>
      <dsp:spPr>
        <a:xfrm>
          <a:off x="1794123" y="1108479"/>
          <a:ext cx="2195788" cy="8585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r" defTabSz="8001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i="0" u="none" kern="1200" dirty="0" smtClean="0">
              <a:cs typeface="B Yagut" pitchFamily="2" charset="-78"/>
            </a:rPr>
            <a:t>دهانشویه سدیم فلورا ید</a:t>
          </a:r>
          <a:endParaRPr lang="fa-IR" sz="1800" b="1" i="0" u="none" kern="1200" dirty="0">
            <a:cs typeface="B Yagut" pitchFamily="2" charset="-78"/>
          </a:endParaRPr>
        </a:p>
      </dsp:txBody>
      <dsp:txXfrm>
        <a:off x="1819269" y="1133625"/>
        <a:ext cx="2145496" cy="808264"/>
      </dsp:txXfrm>
    </dsp:sp>
    <dsp:sp modelId="{1EE667CA-4EB3-4AA5-BBD4-B2A08B9B4EDC}">
      <dsp:nvSpPr>
        <dsp:cNvPr id="0" name=""/>
        <dsp:cNvSpPr/>
      </dsp:nvSpPr>
      <dsp:spPr>
        <a:xfrm>
          <a:off x="1548888" y="899775"/>
          <a:ext cx="245235" cy="17554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5493"/>
              </a:lnTo>
              <a:lnTo>
                <a:pt x="245235" y="17554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4FF598-3457-4C7E-BD66-1622F9D525B1}">
      <dsp:nvSpPr>
        <dsp:cNvPr id="0" name=""/>
        <dsp:cNvSpPr/>
      </dsp:nvSpPr>
      <dsp:spPr>
        <a:xfrm>
          <a:off x="1794123" y="2175739"/>
          <a:ext cx="2195788" cy="9590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Yagut" pitchFamily="2" charset="-78"/>
            </a:rPr>
            <a:t>خمیر د ندان حاوی فلوراید</a:t>
          </a:r>
          <a:endParaRPr lang="fa-IR" sz="1800" b="1" kern="1200" dirty="0">
            <a:cs typeface="B Yagut" pitchFamily="2" charset="-78"/>
          </a:endParaRPr>
        </a:p>
      </dsp:txBody>
      <dsp:txXfrm>
        <a:off x="1822213" y="2203829"/>
        <a:ext cx="2139608" cy="902879"/>
      </dsp:txXfrm>
    </dsp:sp>
    <dsp:sp modelId="{B032EA8E-2A0B-4C9B-BDD4-039B1926AEEE}">
      <dsp:nvSpPr>
        <dsp:cNvPr id="0" name=""/>
        <dsp:cNvSpPr/>
      </dsp:nvSpPr>
      <dsp:spPr>
        <a:xfrm>
          <a:off x="1548888" y="899775"/>
          <a:ext cx="248574" cy="29570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57070"/>
              </a:lnTo>
              <a:lnTo>
                <a:pt x="248574" y="29570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AC49D3-72E8-45C0-AEDE-019EDD70643E}">
      <dsp:nvSpPr>
        <dsp:cNvPr id="0" name=""/>
        <dsp:cNvSpPr/>
      </dsp:nvSpPr>
      <dsp:spPr>
        <a:xfrm>
          <a:off x="1797462" y="3266816"/>
          <a:ext cx="2194185" cy="11800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Yagut" pitchFamily="2" charset="-78"/>
            </a:rPr>
            <a:t>ژل و وارنیش  فلوراید</a:t>
          </a:r>
          <a:endParaRPr lang="fa-IR" sz="1800" b="1" kern="1200" dirty="0">
            <a:cs typeface="B Yagut" pitchFamily="2" charset="-78"/>
          </a:endParaRPr>
        </a:p>
      </dsp:txBody>
      <dsp:txXfrm>
        <a:off x="1832025" y="3301379"/>
        <a:ext cx="2125059" cy="1110933"/>
      </dsp:txXfrm>
    </dsp:sp>
    <dsp:sp modelId="{4B7EBEAE-81E9-490E-9A24-ABE58C669C30}">
      <dsp:nvSpPr>
        <dsp:cNvPr id="0" name=""/>
        <dsp:cNvSpPr/>
      </dsp:nvSpPr>
      <dsp:spPr>
        <a:xfrm>
          <a:off x="4146279" y="30074"/>
          <a:ext cx="2538102" cy="834814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2700" b="1" kern="1200" dirty="0" smtClean="0">
              <a:solidFill>
                <a:schemeClr val="tx1"/>
              </a:solidFill>
              <a:cs typeface="B Yagut" pitchFamily="2" charset="-78"/>
            </a:rPr>
            <a:t>روش های خوراکی</a:t>
          </a:r>
          <a:endParaRPr lang="fa-IR" sz="2700" b="1" kern="1200" dirty="0">
            <a:solidFill>
              <a:schemeClr val="tx1"/>
            </a:solidFill>
            <a:cs typeface="B Yagut" pitchFamily="2" charset="-78"/>
          </a:endParaRPr>
        </a:p>
      </dsp:txBody>
      <dsp:txXfrm>
        <a:off x="4170730" y="54525"/>
        <a:ext cx="2489200" cy="785912"/>
      </dsp:txXfrm>
    </dsp:sp>
    <dsp:sp modelId="{E49AD7F9-B120-4AD3-B443-4854F3BB84A8}">
      <dsp:nvSpPr>
        <dsp:cNvPr id="0" name=""/>
        <dsp:cNvSpPr/>
      </dsp:nvSpPr>
      <dsp:spPr>
        <a:xfrm>
          <a:off x="4400089" y="864889"/>
          <a:ext cx="306400" cy="6377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7798"/>
              </a:lnTo>
              <a:lnTo>
                <a:pt x="306400" y="6377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1C7E3D-F008-47BB-B305-2921FAEFFE31}">
      <dsp:nvSpPr>
        <dsp:cNvPr id="0" name=""/>
        <dsp:cNvSpPr/>
      </dsp:nvSpPr>
      <dsp:spPr>
        <a:xfrm>
          <a:off x="4706489" y="1036401"/>
          <a:ext cx="2163437" cy="9325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Yagut" pitchFamily="2" charset="-78"/>
            </a:rPr>
            <a:t>افزودن فلوراید به نمک،شیرو</a:t>
          </a:r>
          <a:r>
            <a:rPr lang="fa-IR" sz="1400" b="1" kern="1200" dirty="0" smtClean="0">
              <a:cs typeface="B Yagut" pitchFamily="2" charset="-78"/>
            </a:rPr>
            <a:t>... </a:t>
          </a:r>
          <a:endParaRPr lang="fa-IR" sz="1400" b="1" kern="1200" dirty="0">
            <a:cs typeface="B Yagut" pitchFamily="2" charset="-78"/>
          </a:endParaRPr>
        </a:p>
      </dsp:txBody>
      <dsp:txXfrm>
        <a:off x="4733803" y="1063715"/>
        <a:ext cx="2108809" cy="877942"/>
      </dsp:txXfrm>
    </dsp:sp>
    <dsp:sp modelId="{9279567B-EC97-4EB9-B34F-5ACAC7296F40}">
      <dsp:nvSpPr>
        <dsp:cNvPr id="0" name=""/>
        <dsp:cNvSpPr/>
      </dsp:nvSpPr>
      <dsp:spPr>
        <a:xfrm>
          <a:off x="4400089" y="864889"/>
          <a:ext cx="265661" cy="18055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5515"/>
              </a:lnTo>
              <a:lnTo>
                <a:pt x="265661" y="18055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0A07DE-A571-492B-980F-914F5EAF447F}">
      <dsp:nvSpPr>
        <dsp:cNvPr id="0" name=""/>
        <dsp:cNvSpPr/>
      </dsp:nvSpPr>
      <dsp:spPr>
        <a:xfrm>
          <a:off x="4665750" y="2207211"/>
          <a:ext cx="2244915" cy="9263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Yagut" pitchFamily="2" charset="-78"/>
            </a:rPr>
            <a:t>افزودن فلوراید به آب آشامیدنی</a:t>
          </a:r>
          <a:endParaRPr lang="fa-IR" sz="1800" b="1" kern="1200" dirty="0">
            <a:cs typeface="B Yagut" pitchFamily="2" charset="-78"/>
          </a:endParaRPr>
        </a:p>
      </dsp:txBody>
      <dsp:txXfrm>
        <a:off x="4692883" y="2234344"/>
        <a:ext cx="2190649" cy="872118"/>
      </dsp:txXfrm>
    </dsp:sp>
    <dsp:sp modelId="{61DC1662-1EE7-41DE-9683-BE781E984A1D}">
      <dsp:nvSpPr>
        <dsp:cNvPr id="0" name=""/>
        <dsp:cNvSpPr/>
      </dsp:nvSpPr>
      <dsp:spPr>
        <a:xfrm>
          <a:off x="4400089" y="864889"/>
          <a:ext cx="301337" cy="29438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3817"/>
              </a:lnTo>
              <a:lnTo>
                <a:pt x="301337" y="29438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DDBBAD-4785-4D87-9145-269A048C5C83}">
      <dsp:nvSpPr>
        <dsp:cNvPr id="0" name=""/>
        <dsp:cNvSpPr/>
      </dsp:nvSpPr>
      <dsp:spPr>
        <a:xfrm>
          <a:off x="4701427" y="3308715"/>
          <a:ext cx="2214354" cy="9999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1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Yagut" pitchFamily="2" charset="-78"/>
            </a:rPr>
            <a:t>استفاده از قرص وقطره فلوراید</a:t>
          </a:r>
          <a:endParaRPr lang="fa-IR" sz="1800" b="1" kern="1200" dirty="0">
            <a:cs typeface="B Yagut" pitchFamily="2" charset="-78"/>
          </a:endParaRPr>
        </a:p>
      </dsp:txBody>
      <dsp:txXfrm>
        <a:off x="4730715" y="3338003"/>
        <a:ext cx="2155778" cy="9414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E060FCD-29AE-4E85-9760-8A92F5D859EA}" type="datetimeFigureOut">
              <a:rPr lang="fa-IR" smtClean="0"/>
              <a:pPr/>
              <a:t>24/09/1441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3FC13D7-DA3C-419F-8BE1-7B8CFC1FC31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25553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C13D7-DA3C-419F-8BE1-7B8CFC1FC319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2761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70EA3-3053-4954-A5E2-F2639E617F2B}" type="datetime8">
              <a:rPr lang="fa-IR" smtClean="0"/>
              <a:pPr/>
              <a:t>16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B60A7-355C-4789-871A-4D219F7EA291}" type="datetime8">
              <a:rPr lang="fa-IR" smtClean="0"/>
              <a:pPr/>
              <a:t>16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98C16-ED77-4521-846B-8E9CB9A309A5}" type="datetime8">
              <a:rPr lang="fa-IR" smtClean="0"/>
              <a:pPr/>
              <a:t>16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B1134-6FE6-4E03-9D0F-15ED14BA85D1}" type="datetime8">
              <a:rPr lang="fa-IR" smtClean="0"/>
              <a:pPr/>
              <a:t>16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56E5-6D46-46D4-81B6-460527D469A4}" type="datetime8">
              <a:rPr lang="fa-IR" smtClean="0"/>
              <a:pPr/>
              <a:t>16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8DB3D-0740-4D8C-B332-7D7FEF5A2301}" type="datetime8">
              <a:rPr lang="fa-IR" smtClean="0"/>
              <a:pPr/>
              <a:t>16 مه 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AA7F9-47D0-4A82-98C8-30CA2B1E3FFD}" type="datetime8">
              <a:rPr lang="fa-IR" smtClean="0"/>
              <a:pPr/>
              <a:t>16 مه 20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50377-5E06-4375-B38D-EE83654FA5BA}" type="datetime8">
              <a:rPr lang="fa-IR" smtClean="0"/>
              <a:pPr/>
              <a:t>16 مه 20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7B147-B531-45D8-A246-EC95D8AA6B93}" type="datetime8">
              <a:rPr lang="fa-IR" smtClean="0"/>
              <a:pPr/>
              <a:t>16 مه 20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55985-04F6-420C-8D29-FF6C661A317B}" type="datetime8">
              <a:rPr lang="fa-IR" smtClean="0"/>
              <a:pPr/>
              <a:t>16 مه 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C7FAA-3270-404A-9411-16130CB7E77A}" type="datetime8">
              <a:rPr lang="fa-IR" smtClean="0"/>
              <a:pPr/>
              <a:t>16 مه 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C3A92-3E51-49BD-AF58-3A4E8B424ADE}" type="datetime8">
              <a:rPr lang="fa-IR" smtClean="0"/>
              <a:pPr/>
              <a:t>16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2897A-7353-425A-9693-D042EE34B23A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بهداشت دهان و دندان</a:t>
            </a:r>
            <a:br>
              <a:rPr lang="fa-IR" sz="4000" dirty="0" smtClean="0">
                <a:cs typeface="B Yagut" pitchFamily="2" charset="-78"/>
              </a:rPr>
            </a:br>
            <a:r>
              <a:rPr lang="fa-IR" sz="4000" dirty="0" smtClean="0">
                <a:cs typeface="B Yagut" pitchFamily="2" charset="-78"/>
              </a:rPr>
              <a:t/>
            </a:r>
            <a:br>
              <a:rPr lang="fa-IR" sz="4000" dirty="0" smtClean="0">
                <a:cs typeface="B Yagut" pitchFamily="2" charset="-78"/>
              </a:rPr>
            </a:br>
            <a:r>
              <a:rPr lang="fa-IR" sz="3600" dirty="0" smtClean="0">
                <a:cs typeface="B Yagut" pitchFamily="2" charset="-78"/>
              </a:rPr>
              <a:t> </a:t>
            </a:r>
            <a:r>
              <a:rPr lang="fa-IR" sz="3200" dirty="0" smtClean="0">
                <a:cs typeface="B Yagut" pitchFamily="2" charset="-78"/>
              </a:rPr>
              <a:t>آشنایی با روشهای مختلف استفاده از فلوراید</a:t>
            </a:r>
            <a:r>
              <a:rPr lang="fa-IR" sz="3600" dirty="0" smtClean="0">
                <a:cs typeface="B Yagut" pitchFamily="2" charset="-78"/>
              </a:rPr>
              <a:t> 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1</a:t>
            </a:fld>
            <a:endParaRPr lang="fa-IR"/>
          </a:p>
        </p:txBody>
      </p:sp>
      <p:pic>
        <p:nvPicPr>
          <p:cNvPr id="2" name="voi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077200" y="558924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1037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50" objId="2"/>
        <p14:stopEvt time="10332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600" dirty="0" smtClean="0">
                <a:cs typeface="B Yagut" pitchFamily="2" charset="-78"/>
              </a:rPr>
              <a:t>نکات قابل توجه در استفاده از وارنیش فلوراید</a:t>
            </a:r>
            <a:endParaRPr lang="fa-IR" sz="36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600" dirty="0" smtClean="0">
                <a:cs typeface="B Yagut" pitchFamily="2" charset="-78"/>
              </a:rPr>
              <a:t>وارنیش تراپی از سن 3 سالگی شروع و هر 6 ماه یکبار تکرار می شود.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600" dirty="0" smtClean="0">
                <a:cs typeface="B Yagut" pitchFamily="2" charset="-78"/>
              </a:rPr>
              <a:t>جهت اثر بخشی این ماده حداقل دو بار در سال باید از آن استفاده کرد. دندانپزشک بر حسب وضعیت دهان و دندان کودک فواصل استفاده از وارنیش را می تواند تغییر دهد.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600" dirty="0" smtClean="0">
                <a:cs typeface="B Yagut" pitchFamily="2" charset="-78"/>
              </a:rPr>
              <a:t>قبل از فلوراید تراپی با وارنیش، دندان های کودک باید به خوبی مسواک زده شود.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fa-IR" sz="2700" dirty="0">
              <a:cs typeface="B Yagu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10</a:t>
            </a:fld>
            <a:endParaRPr lang="fa-IR"/>
          </a:p>
        </p:txBody>
      </p:sp>
      <p:pic>
        <p:nvPicPr>
          <p:cNvPr id="5" name="voi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884368" y="563165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3076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30220" objId="5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9756" y="342107"/>
            <a:ext cx="8964488" cy="1143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a-IR" sz="3600" dirty="0" smtClean="0">
                <a:cs typeface="B Yagut" pitchFamily="2" charset="-78"/>
              </a:rPr>
              <a:t>ادامه - نکات قابل توجه دراستفاده از وارنیش فلوراید</a:t>
            </a:r>
            <a:endParaRPr lang="fa-IR" sz="3200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بعد از استفاده از وارنیش حداقل 2 تا 4 ساعت باید از خوردن وآشامیدن پرهیز نماید.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کودک تا 24 ساعت نباید از مسواک یا نخ دندان استفاده کند تا    </a:t>
            </a:r>
            <a:br>
              <a:rPr lang="fa-IR" sz="2700" dirty="0" smtClean="0">
                <a:cs typeface="B Yagut" pitchFamily="2" charset="-78"/>
              </a:rPr>
            </a:br>
            <a:r>
              <a:rPr lang="fa-IR" sz="2700" dirty="0" smtClean="0">
                <a:cs typeface="B Yagut" pitchFamily="2" charset="-78"/>
              </a:rPr>
              <a:t>وارنیش زمان کافی را جهت تماس با دندان داشته باشد</a:t>
            </a:r>
            <a:br>
              <a:rPr lang="fa-IR" sz="2700" dirty="0" smtClean="0">
                <a:cs typeface="B Yagut" pitchFamily="2" charset="-78"/>
              </a:rPr>
            </a:br>
            <a:endParaRPr lang="fa-IR" sz="2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11</a:t>
            </a:fld>
            <a:endParaRPr lang="fa-IR"/>
          </a:p>
        </p:txBody>
      </p:sp>
      <p:pic>
        <p:nvPicPr>
          <p:cNvPr id="2" name="voi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884368" y="551656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178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2"/>
        <p14:stopEvt time="14901" objId="2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خلاصه مطالب و نتیجه گیری: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70000"/>
              </a:lnSpc>
              <a:buNone/>
            </a:pPr>
            <a:r>
              <a:rPr lang="fa-IR" sz="2700" dirty="0" smtClean="0">
                <a:cs typeface="B Yagut" pitchFamily="2" charset="-78"/>
              </a:rPr>
              <a:t>    فلوراید یک ماده طبیعی است که باعث مقاومت دندان در برابر پوسیدگی می شود. میزان استاندارد آن </a:t>
            </a:r>
            <a:r>
              <a:rPr lang="en-US" sz="2700" dirty="0" err="1" smtClean="0">
                <a:cs typeface="B Yagut" pitchFamily="2" charset="-78"/>
              </a:rPr>
              <a:t>ppm</a:t>
            </a:r>
            <a:r>
              <a:rPr lang="fa-IR" sz="2700" dirty="0" smtClean="0">
                <a:cs typeface="B Yagut" pitchFamily="2" charset="-78"/>
              </a:rPr>
              <a:t> 1/2</a:t>
            </a:r>
            <a:r>
              <a:rPr lang="en-US" sz="2700" dirty="0" smtClean="0">
                <a:cs typeface="B Yagut" pitchFamily="2" charset="-78"/>
              </a:rPr>
              <a:t> </a:t>
            </a:r>
            <a:r>
              <a:rPr lang="fa-IR" sz="2700" dirty="0" smtClean="0">
                <a:cs typeface="B Yagut" pitchFamily="2" charset="-78"/>
              </a:rPr>
              <a:t>-0/7می باشد. حداکثر فواید فلوراید زمانی حاصل می شود که فلوراید از طریق راه های مختلف مثل وارنیش فلوراید، آب فلوراید دار و خمیردندان حاوی فلوراید تامین گردد. اگر مقدار فلوراید آب آشامیدنی یک منطقه بیش از اندازه باشد باعث ایجاد فلوروزیس بر روی دندان ها می گردد.</a:t>
            </a:r>
          </a:p>
          <a:p>
            <a:pPr>
              <a:lnSpc>
                <a:spcPct val="170000"/>
              </a:lnSpc>
              <a:buNone/>
            </a:pPr>
            <a:endParaRPr lang="fa-IR" sz="2700" dirty="0">
              <a:cs typeface="B Yagut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12</a:t>
            </a:fld>
            <a:endParaRPr lang="fa-IR"/>
          </a:p>
        </p:txBody>
      </p:sp>
      <p:pic>
        <p:nvPicPr>
          <p:cNvPr id="2" name="voi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052245" y="582136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3711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35950" objId="2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پرسش و تمرین: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39341"/>
            <a:ext cx="8229600" cy="4525963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fa-IR" sz="2700" dirty="0" smtClean="0">
                <a:cs typeface="B Yagut" pitchFamily="2" charset="-78"/>
              </a:rPr>
              <a:t>1- میزان استاندارد فلوراید در آب آشامیدنی چه مقدار است؟</a:t>
            </a:r>
          </a:p>
          <a:p>
            <a:pPr algn="just">
              <a:lnSpc>
                <a:spcPct val="150000"/>
              </a:lnSpc>
              <a:buNone/>
            </a:pPr>
            <a:r>
              <a:rPr lang="fa-IR" sz="2700" dirty="0" smtClean="0">
                <a:cs typeface="B Yagut" pitchFamily="2" charset="-78"/>
              </a:rPr>
              <a:t>2- نحوه تاثیر فلوراید بر روی دندان ها را توضیح دهید.</a:t>
            </a:r>
          </a:p>
          <a:p>
            <a:pPr algn="just">
              <a:lnSpc>
                <a:spcPct val="150000"/>
              </a:lnSpc>
              <a:buNone/>
            </a:pPr>
            <a:r>
              <a:rPr lang="fa-IR" sz="2700" dirty="0" smtClean="0">
                <a:cs typeface="B Yagut" pitchFamily="2" charset="-78"/>
              </a:rPr>
              <a:t>3- روش های مختلف استفاده از فلوراید را بیان نمایید.</a:t>
            </a:r>
          </a:p>
          <a:p>
            <a:pPr algn="just">
              <a:lnSpc>
                <a:spcPct val="150000"/>
              </a:lnSpc>
              <a:buNone/>
            </a:pPr>
            <a:r>
              <a:rPr lang="fa-IR" sz="2700" dirty="0" smtClean="0">
                <a:cs typeface="B Yagut" pitchFamily="2" charset="-78"/>
              </a:rPr>
              <a:t>4- علت ایجاد  فلوروزیس بر روی دندان ها چیست؟</a:t>
            </a:r>
            <a:endParaRPr lang="fa-IR" sz="2700" dirty="0">
              <a:cs typeface="B Yagu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13</a:t>
            </a:fld>
            <a:endParaRPr lang="fa-IR"/>
          </a:p>
        </p:txBody>
      </p:sp>
    </p:spTree>
  </p:cSld>
  <p:clrMapOvr>
    <a:masterClrMapping/>
  </p:clrMapOvr>
  <p:transition spd="slow" advTm="11419"/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5"/>
        <p14:stopEvt time="18141" objId="5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فهرست منابع: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دانستنی های سلامت دهان و دندان ویژه معلمین و مراقبین سلامت سال 94</a:t>
            </a:r>
          </a:p>
          <a:p>
            <a:pPr marL="514350" indent="-514350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مراقبت های ادغام یافته کودک سالم- غیر پزشک سال 1395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fa-IR" dirty="0" smtClean="0">
              <a:cs typeface="B Yagut" pitchFamily="2" charset="-78"/>
            </a:endParaRPr>
          </a:p>
          <a:p>
            <a:pPr>
              <a:lnSpc>
                <a:spcPct val="150000"/>
              </a:lnSpc>
              <a:buNone/>
            </a:pPr>
            <a:endParaRPr lang="fa-IR" dirty="0">
              <a:cs typeface="B Yagu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14</a:t>
            </a:fld>
            <a:endParaRPr lang="fa-IR"/>
          </a:p>
        </p:txBody>
      </p:sp>
    </p:spTree>
  </p:cSld>
  <p:clrMapOvr>
    <a:masterClrMapping/>
  </p:clrMapOvr>
  <p:transition spd="slow" advTm="7722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/>
          </a:bodyPr>
          <a:lstStyle/>
          <a:p>
            <a:pPr algn="r">
              <a:lnSpc>
                <a:spcPct val="150000"/>
              </a:lnSpc>
            </a:pPr>
            <a:r>
              <a:rPr lang="fa-IR" sz="2700" dirty="0" smtClean="0">
                <a:cs typeface="B Yagut" panose="00000400000000000000" pitchFamily="2" charset="-78"/>
              </a:rPr>
              <a:t>لطفا نظرات و پیشنهادات خود پیرامون این بسته آموزشی را به آدرس  زیر ارسال نمایید.</a:t>
            </a:r>
            <a:br>
              <a:rPr lang="fa-IR" sz="2700" dirty="0" smtClean="0">
                <a:cs typeface="B Yagut" panose="00000400000000000000" pitchFamily="2" charset="-78"/>
              </a:rPr>
            </a:br>
            <a:r>
              <a:rPr lang="fa-IR" sz="2700" dirty="0" smtClean="0">
                <a:cs typeface="B Yagut" panose="00000400000000000000" pitchFamily="2" charset="-78"/>
              </a:rPr>
              <a:t/>
            </a:r>
            <a:br>
              <a:rPr lang="fa-IR" sz="2700" dirty="0" smtClean="0">
                <a:cs typeface="B Yagut" panose="00000400000000000000" pitchFamily="2" charset="-78"/>
              </a:rPr>
            </a:br>
            <a:r>
              <a:rPr lang="fa-IR" sz="2700" dirty="0" smtClean="0">
                <a:cs typeface="B Yagut" panose="00000400000000000000" pitchFamily="2" charset="-78"/>
              </a:rPr>
              <a:t>دانشگاه علوم پزشکی و خدمات بهداشتی درمانی استان زنجان</a:t>
            </a:r>
            <a:br>
              <a:rPr lang="fa-IR" sz="2700" dirty="0" smtClean="0">
                <a:cs typeface="B Yagut" panose="00000400000000000000" pitchFamily="2" charset="-78"/>
              </a:rPr>
            </a:br>
            <a:r>
              <a:rPr lang="fa-IR" sz="2700" dirty="0" smtClean="0">
                <a:cs typeface="B Yagut" panose="00000400000000000000" pitchFamily="2" charset="-78"/>
              </a:rPr>
              <a:t> یا</a:t>
            </a:r>
            <a:br>
              <a:rPr lang="fa-IR" sz="2700" dirty="0" smtClean="0">
                <a:cs typeface="B Yagut" panose="00000400000000000000" pitchFamily="2" charset="-78"/>
              </a:rPr>
            </a:br>
            <a:r>
              <a:rPr lang="fa-IR" sz="2700" dirty="0" smtClean="0">
                <a:cs typeface="B Yagut" panose="00000400000000000000" pitchFamily="2" charset="-78"/>
              </a:rPr>
              <a:t>پست الکترونیک:</a:t>
            </a:r>
            <a:r>
              <a:rPr lang="en-US" sz="2700" dirty="0" smtClean="0">
                <a:cs typeface="B Yagut" panose="00000400000000000000" pitchFamily="2" charset="-78"/>
              </a:rPr>
              <a:t>mahneshanf@gmail.com</a:t>
            </a:r>
            <a:endParaRPr lang="fa-IR" sz="2700" dirty="0">
              <a:cs typeface="B Yagut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96008826"/>
      </p:ext>
    </p:extLst>
  </p:cSld>
  <p:clrMapOvr>
    <a:masterClrMapping/>
  </p:clrMapOvr>
  <p:transition spd="slow" advTm="7036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مشخصات سند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4608512" cy="492514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fa-IR" sz="1800" dirty="0" smtClean="0">
                <a:cs typeface="B Yagut" pitchFamily="2" charset="-78"/>
              </a:rPr>
              <a:t>مشخصات مربی:</a:t>
            </a:r>
          </a:p>
          <a:p>
            <a:pPr>
              <a:lnSpc>
                <a:spcPct val="150000"/>
              </a:lnSpc>
            </a:pPr>
            <a:r>
              <a:rPr lang="fa-IR" sz="1800" dirty="0" smtClean="0">
                <a:cs typeface="B Yagut" pitchFamily="2" charset="-78"/>
              </a:rPr>
              <a:t>تصویر پرسنلی مدرس</a:t>
            </a:r>
          </a:p>
          <a:p>
            <a:pPr marL="0" indent="0">
              <a:lnSpc>
                <a:spcPct val="150000"/>
              </a:lnSpc>
              <a:buNone/>
            </a:pPr>
            <a:endParaRPr lang="fa-IR" sz="1800" dirty="0">
              <a:cs typeface="B Yagut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endParaRPr lang="fa-IR" sz="1800" dirty="0">
              <a:cs typeface="B Yagut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1800" dirty="0" smtClean="0">
                <a:cs typeface="B Yagut" pitchFamily="2" charset="-78"/>
              </a:rPr>
              <a:t>نام و نام خانوادگی مدرس:  </a:t>
            </a:r>
          </a:p>
          <a:p>
            <a:pPr>
              <a:lnSpc>
                <a:spcPct val="150000"/>
              </a:lnSpc>
              <a:buNone/>
            </a:pPr>
            <a:r>
              <a:rPr lang="fa-IR" sz="1800" dirty="0" smtClean="0">
                <a:cs typeface="B Yagut" pitchFamily="2" charset="-78"/>
              </a:rPr>
              <a:t>    زهرا ملکی</a:t>
            </a:r>
          </a:p>
          <a:p>
            <a:pPr>
              <a:lnSpc>
                <a:spcPct val="150000"/>
              </a:lnSpc>
            </a:pPr>
            <a:r>
              <a:rPr lang="fa-IR" sz="1800" dirty="0" smtClean="0">
                <a:cs typeface="B Yagut" pitchFamily="2" charset="-78"/>
              </a:rPr>
              <a:t>مدرک تحصیلی: کارشناسی مهندسی بهداشت محیط</a:t>
            </a:r>
          </a:p>
          <a:p>
            <a:pPr>
              <a:lnSpc>
                <a:spcPct val="150000"/>
              </a:lnSpc>
            </a:pPr>
            <a:r>
              <a:rPr lang="fa-IR" sz="1800" dirty="0" smtClean="0">
                <a:cs typeface="B Yagut" pitchFamily="2" charset="-78"/>
              </a:rPr>
              <a:t>موقعیت اشتغالی سازمانی مدرس: مدیرومربی</a:t>
            </a:r>
          </a:p>
          <a:p>
            <a:pPr>
              <a:lnSpc>
                <a:spcPct val="150000"/>
              </a:lnSpc>
              <a:buNone/>
            </a:pPr>
            <a:r>
              <a:rPr lang="fa-IR" sz="1800" dirty="0">
                <a:cs typeface="B Yagut" pitchFamily="2" charset="-78"/>
              </a:rPr>
              <a:t> </a:t>
            </a:r>
            <a:r>
              <a:rPr lang="fa-IR" sz="1800" dirty="0" smtClean="0">
                <a:cs typeface="B Yagut" pitchFamily="2" charset="-78"/>
              </a:rPr>
              <a:t>  مرکز آموزش بهورزی شهرستان ماهنشان، دانشگاه علوم پزشکی زنجان</a:t>
            </a:r>
          </a:p>
          <a:p>
            <a:pPr>
              <a:buNone/>
            </a:pPr>
            <a:endParaRPr lang="fa-IR" sz="2300" dirty="0" smtClean="0">
              <a:cs typeface="B Yagut" pitchFamily="2" charset="-78"/>
            </a:endParaRPr>
          </a:p>
          <a:p>
            <a:pPr>
              <a:buNone/>
            </a:pPr>
            <a:endParaRPr lang="fa-IR" sz="2300" dirty="0">
              <a:cs typeface="B Yagut" pitchFamily="2" charset="-78"/>
            </a:endParaRPr>
          </a:p>
          <a:p>
            <a:pPr>
              <a:buNone/>
            </a:pPr>
            <a:endParaRPr lang="fa-IR" sz="2300" dirty="0" smtClean="0">
              <a:cs typeface="B Yagut" pitchFamily="2" charset="-78"/>
            </a:endParaRPr>
          </a:p>
          <a:p>
            <a:pPr>
              <a:buNone/>
            </a:pPr>
            <a:endParaRPr lang="fa-IR" sz="2300" dirty="0">
              <a:cs typeface="B Yagut" pitchFamily="2" charset="-78"/>
            </a:endParaRPr>
          </a:p>
          <a:p>
            <a:pPr>
              <a:buNone/>
            </a:pPr>
            <a:endParaRPr lang="fa-IR" sz="2300" dirty="0">
              <a:cs typeface="B Yagut" pitchFamily="2" charset="-78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064310" y="1600200"/>
            <a:ext cx="3756161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fa-IR" sz="1800" dirty="0" smtClean="0">
                <a:cs typeface="B Yagut" pitchFamily="2" charset="-78"/>
              </a:rPr>
              <a:t>مشخصات بسته آموزشی:</a:t>
            </a:r>
            <a:endParaRPr lang="fa-IR" sz="1800" dirty="0">
              <a:cs typeface="B Yagut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1800" dirty="0" smtClean="0">
                <a:cs typeface="B Yagut" pitchFamily="2" charset="-78"/>
              </a:rPr>
              <a:t>حیطه درس بهداشت دهان و دندان</a:t>
            </a:r>
          </a:p>
          <a:p>
            <a:pPr>
              <a:lnSpc>
                <a:spcPct val="150000"/>
              </a:lnSpc>
            </a:pPr>
            <a:r>
              <a:rPr lang="fa-IR" sz="1800" dirty="0" smtClean="0">
                <a:cs typeface="B Yagut" pitchFamily="2" charset="-78"/>
              </a:rPr>
              <a:t>تاریخ:99/2/27</a:t>
            </a:r>
          </a:p>
          <a:p>
            <a:pPr>
              <a:lnSpc>
                <a:spcPct val="150000"/>
              </a:lnSpc>
            </a:pPr>
            <a:r>
              <a:rPr lang="fa-IR" sz="1800" dirty="0" smtClean="0">
                <a:cs typeface="B Yagut" pitchFamily="2" charset="-78"/>
              </a:rPr>
              <a:t>نوبت تهیه:1</a:t>
            </a:r>
          </a:p>
          <a:p>
            <a:pPr>
              <a:lnSpc>
                <a:spcPct val="150000"/>
              </a:lnSpc>
            </a:pPr>
            <a:r>
              <a:rPr lang="fa-IR" sz="1800" dirty="0" smtClean="0">
                <a:cs typeface="B Yagut" pitchFamily="2" charset="-78"/>
              </a:rPr>
              <a:t>نام فایل:</a:t>
            </a:r>
            <a:endParaRPr lang="fa-IR" sz="1800" dirty="0">
              <a:cs typeface="B Yagut" pitchFamily="2" charset="-78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en-US" sz="1800" dirty="0" smtClean="0">
                <a:cs typeface="B Yagut" pitchFamily="2" charset="-78"/>
              </a:rPr>
              <a:t> DH-ashenayi -ba-raveshhaye-mokhtalefe-estefade-az-foloraid-edi2</a:t>
            </a:r>
            <a:r>
              <a:rPr lang="fa-IR" sz="1800" dirty="0" smtClean="0">
                <a:cs typeface="B Yagut" pitchFamily="2" charset="-78"/>
              </a:rPr>
              <a:t> </a:t>
            </a:r>
            <a:endParaRPr lang="fa-IR" sz="1800" dirty="0">
              <a:cs typeface="B Yagut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2</a:t>
            </a:fld>
            <a:endParaRPr lang="fa-I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49" y="2276872"/>
            <a:ext cx="1152128" cy="1224136"/>
          </a:xfrm>
          <a:prstGeom prst="rect">
            <a:avLst/>
          </a:prstGeom>
        </p:spPr>
      </p:pic>
      <p:pic>
        <p:nvPicPr>
          <p:cNvPr id="4" name="voi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4496" y="605155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143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  <p14:stopEvt time="13840" objId="4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اهداف آموزشی: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a-IR" sz="2700" dirty="0" smtClean="0">
                <a:cs typeface="B Yagut" pitchFamily="2" charset="-78"/>
              </a:rPr>
              <a:t>پس از مطالعه این فصل انتظار می رود فراگیر بتواند: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فلوراید و نحوه تاثیر آن بر روی دندان ها را توضیح دهد.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روش های مختلف استفاده از فلوراید را ذکر نماید.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علت ایجاد فلوروزیس بر روی دندان ها را بیان نماید.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نکات قابل توجه در استفاده از وارنیش فلوراید رابیان نماید.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fa-IR" sz="2700" dirty="0" smtClean="0">
              <a:cs typeface="B Yagut" pitchFamily="2" charset="-7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fa-IR" sz="2700" dirty="0">
              <a:cs typeface="B Yagut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3</a:t>
            </a:fld>
            <a:endParaRPr lang="fa-IR"/>
          </a:p>
        </p:txBody>
      </p:sp>
      <p:pic>
        <p:nvPicPr>
          <p:cNvPr id="2" name="voi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077200" y="5760041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251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2"/>
        <p14:stopEvt time="24980" objId="2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فهرست عناوین: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800" dirty="0" smtClean="0">
                <a:cs typeface="B Yagut" pitchFamily="2" charset="-78"/>
              </a:rPr>
              <a:t>مقدمه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800" dirty="0" smtClean="0">
                <a:cs typeface="B Yagut" pitchFamily="2" charset="-78"/>
              </a:rPr>
              <a:t>فلوراید و نحوه تاثیر آن بر روی دندان ها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800" dirty="0" smtClean="0">
                <a:cs typeface="B Yagut" pitchFamily="2" charset="-78"/>
              </a:rPr>
              <a:t>روش های مختلف استفاده از فلوراید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800" dirty="0" smtClean="0">
                <a:cs typeface="B Yagut" pitchFamily="2" charset="-78"/>
              </a:rPr>
              <a:t>علت ایجاد فلوروزیس بر روی دندان ها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800" dirty="0" smtClean="0">
                <a:cs typeface="B Yagut" pitchFamily="2" charset="-78"/>
              </a:rPr>
              <a:t>نکات قابل توجه در استفاده از وارنیش فلوراید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fa-IR" sz="2800" dirty="0">
              <a:cs typeface="B Yagu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4</a:t>
            </a:fld>
            <a:endParaRPr lang="fa-IR"/>
          </a:p>
        </p:txBody>
      </p:sp>
      <p:pic>
        <p:nvPicPr>
          <p:cNvPr id="5" name="voi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884368" y="569912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196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44" objId="5"/>
        <p14:stopEvt time="19239" objId="5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anose="00000400000000000000" pitchFamily="2" charset="-78"/>
              </a:rPr>
              <a:t>مقدمه</a:t>
            </a:r>
            <a:endParaRPr lang="fa-IR" sz="4000" dirty="0">
              <a:cs typeface="B Yagut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fa-IR" sz="2800" dirty="0" smtClean="0">
                <a:cs typeface="B Yagut" pitchFamily="2" charset="-78"/>
              </a:rPr>
              <a:t>   فلوراید ماده ای معدنی و طبیعی موجود در پوسته زمین است و به طور گسترده در طبیعت توزیع شده است.</a:t>
            </a:r>
          </a:p>
          <a:p>
            <a:pPr algn="just">
              <a:lnSpc>
                <a:spcPct val="150000"/>
              </a:lnSpc>
              <a:buNone/>
            </a:pPr>
            <a:r>
              <a:rPr lang="fa-IR" sz="2800" dirty="0" smtClean="0">
                <a:cs typeface="B Yagut" pitchFamily="2" charset="-78"/>
              </a:rPr>
              <a:t>   برخی از غذاها و منابع مانند آب حاوی این ماده معدنی هستند.  فلوراید اغلب به آب آشامیدنی اضافه می شود  تا به کاهش پوسیدگی دندان کمک کند.</a:t>
            </a:r>
          </a:p>
          <a:p>
            <a:pPr algn="just">
              <a:lnSpc>
                <a:spcPct val="150000"/>
              </a:lnSpc>
              <a:buNone/>
            </a:pPr>
            <a:r>
              <a:rPr lang="fa-IR" sz="2800" dirty="0" smtClean="0">
                <a:cs typeface="B Yagut" pitchFamily="2" charset="-78"/>
              </a:rPr>
              <a:t>   میزان استاندارد فلوراید</a:t>
            </a:r>
            <a:r>
              <a:rPr lang="en-US" sz="2800" dirty="0" err="1" smtClean="0">
                <a:cs typeface="B Yagut" pitchFamily="2" charset="-78"/>
              </a:rPr>
              <a:t>ppm</a:t>
            </a:r>
            <a:r>
              <a:rPr lang="en-US" sz="2800" b="1" dirty="0" smtClean="0">
                <a:cs typeface="B Yagut" pitchFamily="2" charset="-78"/>
              </a:rPr>
              <a:t> </a:t>
            </a:r>
            <a:r>
              <a:rPr lang="fa-IR" sz="2800" b="1" dirty="0" smtClean="0">
                <a:cs typeface="B Yagut" pitchFamily="2" charset="-78"/>
              </a:rPr>
              <a:t> 1/2-0/7</a:t>
            </a:r>
            <a:r>
              <a:rPr lang="fa-IR" sz="2800" dirty="0" smtClean="0">
                <a:cs typeface="B Yagut" pitchFamily="2" charset="-78"/>
              </a:rPr>
              <a:t>می باشد.</a:t>
            </a:r>
          </a:p>
          <a:p>
            <a:pPr>
              <a:lnSpc>
                <a:spcPct val="150000"/>
              </a:lnSpc>
              <a:buNone/>
            </a:pPr>
            <a:endParaRPr lang="fa-IR" sz="2800" dirty="0" smtClean="0">
              <a:cs typeface="B Yagut" pitchFamily="2" charset="-78"/>
            </a:endParaRPr>
          </a:p>
          <a:p>
            <a:pPr>
              <a:lnSpc>
                <a:spcPct val="150000"/>
              </a:lnSpc>
              <a:buNone/>
            </a:pPr>
            <a:endParaRPr lang="fa-IR" sz="2800" dirty="0">
              <a:cs typeface="B Yagu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5</a:t>
            </a:fld>
            <a:endParaRPr lang="fa-IR"/>
          </a:p>
        </p:txBody>
      </p:sp>
      <p:pic>
        <p:nvPicPr>
          <p:cNvPr id="5" name="voi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077200" y="573749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2847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0" objId="5"/>
        <p14:stopEvt time="26103" objId="5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نحوه تاثیر فلوراید بر روی دندان ها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28800"/>
            <a:ext cx="8363272" cy="4525963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600" dirty="0" smtClean="0">
                <a:cs typeface="B Yagut" pitchFamily="2" charset="-78"/>
              </a:rPr>
              <a:t>مصرف فلوراید باعث ورود آن به عاج و مینای دندان های رویش نیافته شده و باعث استحکام و مقاومت دندان در برابر پوسیدگی می شود.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600" dirty="0" smtClean="0">
                <a:cs typeface="B Yagut" pitchFamily="2" charset="-78"/>
              </a:rPr>
              <a:t>فلوراید به داخل بزاق ترشح شده و سبب کاهش تولید اسید می شود که خود باعث کاهش پوسیدگی می گردد.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600" dirty="0" smtClean="0">
                <a:cs typeface="B Yagut" pitchFamily="2" charset="-78"/>
              </a:rPr>
              <a:t>مصرف موضعی فلوراید (دهانشويه، خمير دندان و…) باعث ورود آن به ساختمان دندان شده و در محكم شدن ساختمان دندان موثر است.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fa-IR" sz="2600" dirty="0" smtClean="0">
              <a:cs typeface="B Yagut" pitchFamily="2" charset="-7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fa-IR" sz="2600" dirty="0" smtClean="0">
              <a:cs typeface="B Yagu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6</a:t>
            </a:fld>
            <a:endParaRPr lang="fa-IR"/>
          </a:p>
        </p:txBody>
      </p:sp>
      <p:pic>
        <p:nvPicPr>
          <p:cNvPr id="5" name="voi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884368" y="5753931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421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42031" objId="5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روش های مختلف استفاده از فلوراید</a:t>
            </a:r>
            <a:endParaRPr lang="fa-IR" sz="4000" dirty="0">
              <a:cs typeface="B Yagut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921699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7</a:t>
            </a:fld>
            <a:endParaRPr lang="fa-IR"/>
          </a:p>
        </p:txBody>
      </p:sp>
      <p:pic>
        <p:nvPicPr>
          <p:cNvPr id="3" name="voi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7956376" y="571861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406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9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0" objId="3"/>
        <p14:stopEvt time="39027" objId="3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فلوروزیس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اگر مقدار فلوراید آب آشامیدنی منطقه ای بیش از اندازه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700" dirty="0" smtClean="0">
                <a:cs typeface="B Yagut" pitchFamily="2" charset="-78"/>
              </a:rPr>
              <a:t>(</a:t>
            </a:r>
            <a:r>
              <a:rPr lang="en-US" sz="2700" dirty="0" smtClean="0">
                <a:cs typeface="B Yagut" pitchFamily="2" charset="-78"/>
              </a:rPr>
              <a:t>ppm</a:t>
            </a:r>
            <a:r>
              <a:rPr lang="fa-IR" sz="2700" dirty="0" smtClean="0">
                <a:cs typeface="B Yagut" pitchFamily="2" charset="-78"/>
              </a:rPr>
              <a:t>2 و یا بیشتر) باشد، نقاط سفید رنگ ماتی روی دندان ها دیده می شود و یا دندان ها زرد یا قهوه ای رنگ می شوند.</a:t>
            </a:r>
          </a:p>
          <a:p>
            <a:pPr>
              <a:lnSpc>
                <a:spcPct val="16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وقتی فلوروزیس خیلی شدید باشد مینای دندان نرم و مانند سنگ پا سوراخ می شود.</a:t>
            </a:r>
            <a:endParaRPr lang="fa-IR" sz="2700" dirty="0">
              <a:cs typeface="B Yagu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8</a:t>
            </a:fld>
            <a:endParaRPr lang="fa-IR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 flipV="1">
            <a:off x="827584" y="4436517"/>
            <a:ext cx="316835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voi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098386" y="563165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2435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6"/>
        <p14:stopEvt time="23964" objId="6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وارنیش فلوراید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 وارنیش فلوراید در جهان به عنوان یک ماده موثر جهت جلوگیری از پوسیدگی دندان استفاده می شود.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 فلوراید توسط پزشک یا بهداشتکار دهان ودندان بوسیله برس های یکبار مصرف روی دندان کودک مالیده می شود.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700" dirty="0" smtClean="0">
                <a:cs typeface="B Yagut" pitchFamily="2" charset="-78"/>
              </a:rPr>
              <a:t>وارنیش فلوراید غالبا باعث تغییر رنگ دندان، به رنگ زرد می شود که موقتی بوده و به مرور از بین می رود.  </a:t>
            </a:r>
            <a:endParaRPr lang="fa-IR" sz="2700" dirty="0">
              <a:cs typeface="B Yagu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897A-7353-425A-9693-D042EE34B23A}" type="slidenum">
              <a:rPr lang="fa-IR" smtClean="0"/>
              <a:pPr/>
              <a:t>9</a:t>
            </a:fld>
            <a:endParaRPr lang="fa-IR"/>
          </a:p>
        </p:txBody>
      </p:sp>
      <p:pic>
        <p:nvPicPr>
          <p:cNvPr id="5" name="voi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077200" y="569912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357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34952" objId="5"/>
      </p14:showEvtLst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پرونده" ma:contentTypeID="0x01010038EE485FB9274448B5E5B0FF0ECB3346" ma:contentTypeVersion="3" ma:contentTypeDescription="یک سند جدید ایجاد کنید." ma:contentTypeScope="" ma:versionID="879a17dea37dbf3eb3c9d0be085887ae">
  <xsd:schema xmlns:xsd="http://www.w3.org/2001/XMLSchema" xmlns:xs="http://www.w3.org/2001/XMLSchema" xmlns:p="http://schemas.microsoft.com/office/2006/metadata/properties" xmlns:ns2="1047730d-92e1-4018-9084-d932fd3a7f58" xmlns:ns3="12fdc5dc-769e-4543-b10d-fbea3dac4417" targetNamespace="http://schemas.microsoft.com/office/2006/metadata/properties" ma:root="true" ma:fieldsID="05a1c3cdee81c85cb937771a12b2679b" ns2:_="" ns3:_="">
    <xsd:import namespace="1047730d-92e1-4018-9084-d932fd3a7f58"/>
    <xsd:import namespace="12fdc5dc-769e-4543-b10d-fbea3dac441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_x0646__x0648__x0639__x0020__x062d__x06cc__x0637__x0647_"/>
                <xsd:element ref="ns3:_x062f__x0627__x0646__x0634__x06af__x0627__x0647_"/>
                <xsd:element ref="ns3:_x0646__x0648__x0639__x0020__x0641__x0627__x06cc__x0644_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47730d-92e1-4018-9084-d932fd3a7f5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مقدار شناسه سند" ma:description="مقدار شناسه سند تعیین شده برای این آیتم." ma:internalName="_dlc_DocId" ma:readOnly="true">
      <xsd:simpleType>
        <xsd:restriction base="dms:Text"/>
      </xsd:simpleType>
    </xsd:element>
    <xsd:element name="_dlc_DocIdUrl" ma:index="9" nillable="true" ma:displayName="شناسه سند" ma:description="پیوند دائمی به این سند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حفظ شناسه" ma:description="نگهداری شناسه در حین افزودن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dc5dc-769e-4543-b10d-fbea3dac4417" elementFormDefault="qualified">
    <xsd:import namespace="http://schemas.microsoft.com/office/2006/documentManagement/types"/>
    <xsd:import namespace="http://schemas.microsoft.com/office/infopath/2007/PartnerControls"/>
    <xsd:element name="_x0646__x0648__x0639__x0020__x062d__x06cc__x0637__x0647_" ma:index="11" ma:displayName="نوع حیطه" ma:default="عوامل بيماري‌زاي زنده، اصول گندزدايي و استريليزاسيون" ma:format="Dropdown" ma:internalName="_x0646__x0648__x0639__x0020__x062d__x06cc__x0637__x0647_">
      <xsd:simpleType>
        <xsd:restriction base="dms:Choice">
          <xsd:enumeration value="عوامل بيماري‌زاي زنده، اصول گندزدايي و استريليزاسيون"/>
          <xsd:enumeration value="آمار حياتي، اپيدميولوژی و روش تحقيق"/>
          <xsd:enumeration value="آناتومی و فیزیولوژی"/>
          <xsd:enumeration value="برنامه‌ريزي عملياتي و مديريت ارتقاء‌ كیفيت خدمات در خانه‌هاي بهداشت"/>
          <xsd:enumeration value="بهداشت دهان و دندان"/>
          <xsd:enumeration value="ارتقاء بهداشت فردي و شيوه زندگي سالم"/>
          <xsd:enumeration value="بهداشت حرفه‌اي"/>
          <xsd:enumeration value="بهداشت محيط"/>
          <xsd:enumeration value="بيماري‌هاي واگير"/>
          <xsd:enumeration value="کار با کامپیوتر و اينترنت؛ آشنايي با نرم‌افزارهاي نظام شبكه"/>
          <xsd:enumeration value="داروشناسي براي خانه‌هاي بهداشت"/>
          <xsd:enumeration value="ارتقاء سلامت، توانمندسازي جامعه و توسعه مشاركت افراد و سازمان‌ها"/>
          <xsd:enumeration value="كمك‌هاي اوليه و اقدامات امدادي"/>
          <xsd:enumeration value="ايمن سازي و بيماري‌هاي قابل پيشگيري با واكسن"/>
          <xsd:enumeration value="مديريت خطر بلايا"/>
          <xsd:enumeration value="مراقبت‌هاي ادغام يافته سلامت مادران"/>
          <xsd:enumeration value="مراقبت‌هاي ادغام يافته سلامت جوانان"/>
          <xsd:enumeration value="مباني بهداشت و كار در روستا"/>
          <xsd:enumeration value="مراقبت‌هاي ادغام يافته سلامت كودكان"/>
          <xsd:enumeration value="مراقبت‌هاي ادغام يافته سلامت ميانسالان"/>
          <xsd:enumeration value="مراقبت‌هاي ادغام يافته سلامت نوجوانان و مدارس"/>
          <xsd:enumeration value="مراقبت‌هاي ادغام يافته سلامت سالمندان"/>
          <xsd:enumeration value="بيماري‌هاي غيرواگير"/>
          <xsd:enumeration value="اصول تغذیه"/>
          <xsd:enumeration value="پرستاري از بيمار"/>
          <xsd:enumeration value="سلامت باروري"/>
          <xsd:enumeration value="رويكرد به شكايات شايع و درمان‌هاي ساده علامتي"/>
          <xsd:enumeration value="سلامت روان"/>
          <xsd:enumeration value="نحوه معاینات فیزیکی"/>
          <xsd:enumeration value="سایر موارد"/>
          <xsd:enumeration value="دستوالعمل آماده سازی پاورپوینت"/>
          <xsd:enumeration value="سلامت میانسالان"/>
        </xsd:restriction>
      </xsd:simpleType>
    </xsd:element>
    <xsd:element name="_x062f__x0627__x0646__x0634__x06af__x0627__x0647_" ma:index="12" ma:displayName="دانشگاه" ma:format="Dropdown" ma:internalName="_x062f__x0627__x0646__x0634__x06af__x0627__x0647_">
      <xsd:simpleType>
        <xsd:restriction base="dms:Choice">
          <xsd:enumeration value="آبادان"/>
          <xsd:enumeration value="آذربایجان غربی"/>
          <xsd:enumeration value="اردبیل"/>
          <xsd:enumeration value="اسدآباد"/>
          <xsd:enumeration value="اسفراين"/>
          <xsd:enumeration value="اصفهان"/>
          <xsd:enumeration value="البرز"/>
          <xsd:enumeration value="اهواز"/>
          <xsd:enumeration value="ايرانشهر"/>
          <xsd:enumeration value="ایران"/>
          <xsd:enumeration value="ایلام"/>
          <xsd:enumeration value="بابل"/>
          <xsd:enumeration value="بم"/>
          <xsd:enumeration value="بهبهان"/>
          <xsd:enumeration value="بوشهر"/>
          <xsd:enumeration value="بیرجند"/>
          <xsd:enumeration value="تبریز"/>
          <xsd:enumeration value="تربت جام"/>
          <xsd:enumeration value="تربت حیدریه"/>
          <xsd:enumeration value="تهران"/>
          <xsd:enumeration value="جهرم"/>
          <xsd:enumeration value="جیرفت"/>
          <xsd:enumeration value="چهارمحال و بختیاری"/>
          <xsd:enumeration value="خراسان شمالی"/>
          <xsd:enumeration value="خلخال"/>
          <xsd:enumeration value="خمين"/>
          <xsd:enumeration value="خوی"/>
          <xsd:enumeration value="دزفول"/>
          <xsd:enumeration value="رفسنجان"/>
          <xsd:enumeration value="زابل"/>
          <xsd:enumeration value="زاهدان"/>
          <xsd:enumeration value="زنجان"/>
          <xsd:enumeration value="ساوه"/>
          <xsd:enumeration value="سبزوار"/>
          <xsd:enumeration value="سراب"/>
          <xsd:enumeration value="سمنان"/>
          <xsd:enumeration value="سيرجان"/>
          <xsd:enumeration value="شاهرود"/>
          <xsd:enumeration value="شهید بهشتی"/>
          <xsd:enumeration value="شوشتر"/>
          <xsd:enumeration value="شیراز"/>
          <xsd:enumeration value="فسا"/>
          <xsd:enumeration value="قزوین"/>
          <xsd:enumeration value="قم"/>
          <xsd:enumeration value="گراش"/>
          <xsd:enumeration value="گلستان"/>
          <xsd:enumeration value="گناباد"/>
          <xsd:enumeration value="گیلان"/>
          <xsd:enumeration value="لارستان"/>
          <xsd:enumeration value="لرستان"/>
          <xsd:enumeration value="مازندران"/>
          <xsd:enumeration value="مراغه"/>
          <xsd:enumeration value="مرکزی"/>
          <xsd:enumeration value="مشهد"/>
          <xsd:enumeration value="نیشابور"/>
          <xsd:enumeration value="هرمزگان"/>
          <xsd:enumeration value="همدان"/>
          <xsd:enumeration value="کاشان"/>
          <xsd:enumeration value="کردستان"/>
          <xsd:enumeration value="کرمان"/>
          <xsd:enumeration value="کرمانشاه"/>
          <xsd:enumeration value="کهگیلویه و بویراحمد"/>
          <xsd:enumeration value="یزد"/>
          <xsd:enumeration value="ستاد وزارت بهداشت درمان و آموزش پزشکی"/>
        </xsd:restriction>
      </xsd:simpleType>
    </xsd:element>
    <xsd:element name="_x0646__x0648__x0639__x0020__x0641__x0627__x06cc__x0644_" ma:index="13" ma:displayName="نوع فایل" ma:default="فیلم" ma:format="Dropdown" ma:internalName="_x0646__x0648__x0639__x0020__x0641__x0627__x06cc__x0644_">
      <xsd:simpleType>
        <xsd:restriction base="dms:Choice">
          <xsd:enumeration value="فیلم"/>
          <xsd:enumeration value="عکس"/>
          <xsd:enumeration value="پاورپوینت"/>
          <xsd:enumeration value="مستند و راهنما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62f__x0627__x0646__x0634__x06af__x0627__x0647_ xmlns="12fdc5dc-769e-4543-b10d-fbea3dac4417">زنجان</_x062f__x0627__x0646__x0634__x06af__x0627__x0647_>
    <_x0646__x0648__x0639__x0020__x062d__x06cc__x0637__x0647_ xmlns="12fdc5dc-769e-4543-b10d-fbea3dac4417">بهداشت دهان و دندان</_x0646__x0648__x0639__x0020__x062d__x06cc__x0637__x0647_>
    <_x0646__x0648__x0639__x0020__x0641__x0627__x06cc__x0644_ xmlns="12fdc5dc-769e-4543-b10d-fbea3dac4417">پاورپوینت</_x0646__x0648__x0639__x0020__x0641__x0627__x06cc__x0644_>
    <_dlc_DocId xmlns="1047730d-92e1-4018-9084-d932fd3a7f58">5NN7CDR5NKU2-831-514</_dlc_DocId>
    <_dlc_DocIdUrl xmlns="1047730d-92e1-4018-9084-d932fd3a7f58">
      <Url>http://www.health.gov.ir/hnd/_layouts/DocIdRedir.aspx?ID=5NN7CDR5NKU2-831-514</Url>
      <Description>5NN7CDR5NKU2-831-514</Description>
    </_dlc_DocIdUrl>
  </documentManagement>
</p:properties>
</file>

<file path=customXml/itemProps1.xml><?xml version="1.0" encoding="utf-8"?>
<ds:datastoreItem xmlns:ds="http://schemas.openxmlformats.org/officeDocument/2006/customXml" ds:itemID="{36FF3E74-D95F-4EA2-AC33-69A6CE3C8151}"/>
</file>

<file path=customXml/itemProps2.xml><?xml version="1.0" encoding="utf-8"?>
<ds:datastoreItem xmlns:ds="http://schemas.openxmlformats.org/officeDocument/2006/customXml" ds:itemID="{6753ED57-D7BD-4314-A729-4ED1A7F01578}"/>
</file>

<file path=customXml/itemProps3.xml><?xml version="1.0" encoding="utf-8"?>
<ds:datastoreItem xmlns:ds="http://schemas.openxmlformats.org/officeDocument/2006/customXml" ds:itemID="{51126262-7D9A-4B30-984F-017213248DC8}"/>
</file>

<file path=customXml/itemProps4.xml><?xml version="1.0" encoding="utf-8"?>
<ds:datastoreItem xmlns:ds="http://schemas.openxmlformats.org/officeDocument/2006/customXml" ds:itemID="{899EA00C-ECBA-4595-B845-1B99C61DF6F9}"/>
</file>

<file path=docProps/app.xml><?xml version="1.0" encoding="utf-8"?>
<Properties xmlns="http://schemas.openxmlformats.org/officeDocument/2006/extended-properties" xmlns:vt="http://schemas.openxmlformats.org/officeDocument/2006/docPropsVTypes">
  <TotalTime>1081</TotalTime>
  <Words>733</Words>
  <Application>Microsoft Office PowerPoint</Application>
  <PresentationFormat>On-screen Show (4:3)</PresentationFormat>
  <Paragraphs>91</Paragraphs>
  <Slides>15</Slides>
  <Notes>1</Notes>
  <HiddenSlides>0</HiddenSlides>
  <MMClips>12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B Yagut</vt:lpstr>
      <vt:lpstr>Calibri</vt:lpstr>
      <vt:lpstr>Times New Roman</vt:lpstr>
      <vt:lpstr>Wingdings</vt:lpstr>
      <vt:lpstr>Office Theme</vt:lpstr>
      <vt:lpstr>بهداشت دهان و دندان   آشنایی با روشهای مختلف استفاده از فلوراید </vt:lpstr>
      <vt:lpstr>مشخصات سند</vt:lpstr>
      <vt:lpstr>اهداف آموزشی:</vt:lpstr>
      <vt:lpstr>فهرست عناوین:</vt:lpstr>
      <vt:lpstr>مقدمه</vt:lpstr>
      <vt:lpstr>نحوه تاثیر فلوراید بر روی دندان ها</vt:lpstr>
      <vt:lpstr>روش های مختلف استفاده از فلوراید</vt:lpstr>
      <vt:lpstr>فلوروزیس</vt:lpstr>
      <vt:lpstr>وارنیش فلوراید</vt:lpstr>
      <vt:lpstr>نکات قابل توجه در استفاده از وارنیش فلوراید</vt:lpstr>
      <vt:lpstr>ادامه - نکات قابل توجه دراستفاده از وارنیش فلوراید</vt:lpstr>
      <vt:lpstr>خلاصه مطالب و نتیجه گیری:</vt:lpstr>
      <vt:lpstr>پرسش و تمرین:</vt:lpstr>
      <vt:lpstr>فهرست منابع:</vt:lpstr>
      <vt:lpstr>لطفا نظرات و پیشنهادات خود پیرامون این بسته آموزشی را به آدرس  زیر ارسال نمایید.  دانشگاه علوم پزشکی و خدمات بهداشتی درمانی استان زنجان  یا پست الکترونیک:mahneshanf@gmail.com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اشنایی با روشهای مختلفاستفاده از فلوراید</dc:title>
  <dc:creator>DELL</dc:creator>
  <cp:lastModifiedBy>HCZ</cp:lastModifiedBy>
  <cp:revision>142</cp:revision>
  <dcterms:created xsi:type="dcterms:W3CDTF">2020-04-26T05:10:42Z</dcterms:created>
  <dcterms:modified xsi:type="dcterms:W3CDTF">2020-05-16T08:15:48Z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0x01010038EE485FB9274448B5E5B0FF0ECB3346</vt:lpwstr>
  </property>
  <property fmtid="{D5CDD505-2E9C-101B-9397-08002B2CF9AE}" pid="3" name="_dlc_DocIdItemGuid">
    <vt:lpwstr>f8cdc6e7-f3df-4a10-affc-42ef7ce6adb0</vt:lpwstr>
  </property>
</Properties>
</file>